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80" r:id="rId24"/>
    <p:sldId id="278" r:id="rId25"/>
    <p:sldId id="279" r:id="rId26"/>
    <p:sldId id="281" r:id="rId27"/>
    <p:sldId id="282" r:id="rId28"/>
    <p:sldId id="284" r:id="rId29"/>
    <p:sldId id="283"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90" autoAdjust="0"/>
  </p:normalViewPr>
  <p:slideViewPr>
    <p:cSldViewPr snapToGrid="0">
      <p:cViewPr varScale="1">
        <p:scale>
          <a:sx n="53" d="100"/>
          <a:sy n="53" d="100"/>
        </p:scale>
        <p:origin x="102"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76E211-BB99-4686-9C93-1F6DD6E9E8DE}" type="datetimeFigureOut">
              <a:rPr lang="en-US" smtClean="0"/>
              <a:t>2/15/2018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D3B023-CFB3-4B34-A62C-9B8A5AFBE79D}" type="slidenum">
              <a:rPr lang="en-US" smtClean="0"/>
              <a:t>‹#›</a:t>
            </a:fld>
            <a:endParaRPr lang="en-US"/>
          </a:p>
        </p:txBody>
      </p:sp>
    </p:spTree>
    <p:extLst>
      <p:ext uri="{BB962C8B-B14F-4D97-AF65-F5344CB8AC3E}">
        <p14:creationId xmlns:p14="http://schemas.microsoft.com/office/powerpoint/2010/main" val="3233680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documents are also listed as applicable but are not</a:t>
            </a:r>
            <a:r>
              <a:rPr lang="en-US" baseline="0" dirty="0" smtClean="0"/>
              <a:t> referenced by the LPR text:</a:t>
            </a:r>
          </a:p>
          <a:p>
            <a:pPr lvl="1"/>
            <a:r>
              <a:rPr lang="en-US" sz="1200" kern="1200" dirty="0" smtClean="0">
                <a:solidFill>
                  <a:schemeClr val="tx1"/>
                </a:solidFill>
                <a:effectLst/>
                <a:latin typeface="+mn-lt"/>
                <a:ea typeface="+mn-ea"/>
                <a:cs typeface="+mn-cs"/>
              </a:rPr>
              <a:t>LAPD 2810.1, Security of Information Technology.</a:t>
            </a:r>
          </a:p>
          <a:p>
            <a:pPr lvl="1"/>
            <a:r>
              <a:rPr lang="en-US" sz="1200" kern="1200" dirty="0" smtClean="0">
                <a:solidFill>
                  <a:schemeClr val="tx1"/>
                </a:solidFill>
                <a:effectLst/>
                <a:latin typeface="+mn-lt"/>
                <a:ea typeface="+mn-ea"/>
                <a:cs typeface="+mn-cs"/>
              </a:rPr>
              <a:t>LPR 1620.1, Information Security Program Management Procedures and Guidelines.</a:t>
            </a:r>
          </a:p>
          <a:p>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7</a:t>
            </a:fld>
            <a:endParaRPr lang="en-US"/>
          </a:p>
        </p:txBody>
      </p:sp>
    </p:spTree>
    <p:extLst>
      <p:ext uri="{BB962C8B-B14F-4D97-AF65-F5344CB8AC3E}">
        <p14:creationId xmlns:p14="http://schemas.microsoft.com/office/powerpoint/2010/main" val="1966543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Appendix E.</a:t>
            </a:r>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34</a:t>
            </a:fld>
            <a:endParaRPr lang="en-US"/>
          </a:p>
        </p:txBody>
      </p:sp>
    </p:spTree>
    <p:extLst>
      <p:ext uri="{BB962C8B-B14F-4D97-AF65-F5344CB8AC3E}">
        <p14:creationId xmlns:p14="http://schemas.microsoft.com/office/powerpoint/2010/main" val="3635783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intent is not to identify and track each piece of software but to track and characterize funded software efforts. Therefore, the Center encourages rolling together software tasks with shared funding or to report project portfolios rather than individual software tasks. Note: The NASA Software Working Group Representative may ask the NASA Software Lead for updated data in response to data calls from Center management or from Headquarters. </a:t>
            </a:r>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35</a:t>
            </a:fld>
            <a:endParaRPr lang="en-US"/>
          </a:p>
        </p:txBody>
      </p:sp>
    </p:spTree>
    <p:extLst>
      <p:ext uri="{BB962C8B-B14F-4D97-AF65-F5344CB8AC3E}">
        <p14:creationId xmlns:p14="http://schemas.microsoft.com/office/powerpoint/2010/main" val="10568127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37</a:t>
            </a:fld>
            <a:endParaRPr lang="en-US"/>
          </a:p>
        </p:txBody>
      </p:sp>
    </p:spTree>
    <p:extLst>
      <p:ext uri="{BB962C8B-B14F-4D97-AF65-F5344CB8AC3E}">
        <p14:creationId xmlns:p14="http://schemas.microsoft.com/office/powerpoint/2010/main" val="571454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a:t>
            </a:r>
            <a:r>
              <a:rPr lang="en-US" baseline="0" dirty="0" smtClean="0"/>
              <a:t> to the web-site and pull up the measurement spreadsheets.  Show the instruction page for each.  Briefly show some of the data submission worksheets.  Be sure to show the annual maintenance worksheets listed by fiscal year.</a:t>
            </a:r>
          </a:p>
          <a:p>
            <a:endParaRPr lang="en-US" baseline="0" dirty="0" smtClean="0"/>
          </a:p>
          <a:p>
            <a:r>
              <a:rPr lang="en-US" baseline="0" dirty="0" smtClean="0"/>
              <a:t>Open LPR 7150.2B Appendix F and show the table.  Use a couple of measures to explain the table.</a:t>
            </a:r>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39</a:t>
            </a:fld>
            <a:endParaRPr lang="en-US"/>
          </a:p>
        </p:txBody>
      </p:sp>
    </p:spTree>
    <p:extLst>
      <p:ext uri="{BB962C8B-B14F-4D97-AF65-F5344CB8AC3E}">
        <p14:creationId xmlns:p14="http://schemas.microsoft.com/office/powerpoint/2010/main" val="41753529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TODO:  Verify statement about ITAM</a:t>
            </a:r>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40</a:t>
            </a:fld>
            <a:endParaRPr lang="en-US"/>
          </a:p>
        </p:txBody>
      </p:sp>
    </p:spTree>
    <p:extLst>
      <p:ext uri="{BB962C8B-B14F-4D97-AF65-F5344CB8AC3E}">
        <p14:creationId xmlns:p14="http://schemas.microsoft.com/office/powerpoint/2010/main" val="31303890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an organization sees a lot of overhead in the requirements flowed down from NPR 7150.2B and applied by LPR 7150.2B, then the project portfolio is an option for distributing that overhead over multiple software activities.  Not only can one compliance matrix be used for the portfolio, but a) the portfolio can be reported to the software inventory instead of each individual task, b) acquisition can be performed on a portfolio (as is often the case with task-based contracts), c) the portfolio can have a single Engineering TA, etc.  Activities that do not map well to a portfolio are LaRC Software Metrics Repository submissions (which are lifecycle based and tasks in a portfolio do not have to be in the same lifecycle phase), new technology reporting, and software release.</a:t>
            </a:r>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42</a:t>
            </a:fld>
            <a:endParaRPr lang="en-US"/>
          </a:p>
        </p:txBody>
      </p:sp>
    </p:spTree>
    <p:extLst>
      <p:ext uri="{BB962C8B-B14F-4D97-AF65-F5344CB8AC3E}">
        <p14:creationId xmlns:p14="http://schemas.microsoft.com/office/powerpoint/2010/main" val="32041510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Open LPR 7150.2B to Appendix G and perform a</a:t>
            </a:r>
            <a:r>
              <a:rPr lang="en-US" baseline="0" dirty="0" smtClean="0"/>
              <a:t> quick walk-through.</a:t>
            </a:r>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43</a:t>
            </a:fld>
            <a:endParaRPr lang="en-US"/>
          </a:p>
        </p:txBody>
      </p:sp>
    </p:spTree>
    <p:extLst>
      <p:ext uri="{BB962C8B-B14F-4D97-AF65-F5344CB8AC3E}">
        <p14:creationId xmlns:p14="http://schemas.microsoft.com/office/powerpoint/2010/main" val="5204343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Goto</a:t>
            </a:r>
            <a:r>
              <a:rPr lang="en-US" dirty="0" smtClean="0"/>
              <a:t> http://sw-eng.larc.nasa.gov</a:t>
            </a:r>
            <a:r>
              <a:rPr lang="en-US" baseline="0" dirty="0" smtClean="0"/>
              <a:t> and show the SEPG representative list and help-line number.</a:t>
            </a:r>
            <a:endParaRPr lang="en-US" dirty="0" smtClean="0"/>
          </a:p>
          <a:p>
            <a:r>
              <a:rPr lang="en-US" dirty="0" smtClean="0"/>
              <a:t>The last two bullets currently reach Michael Madden’s e-mail</a:t>
            </a:r>
            <a:r>
              <a:rPr lang="en-US" baseline="0" dirty="0" smtClean="0"/>
              <a:t> and phone but this may change in the near future.</a:t>
            </a:r>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44</a:t>
            </a:fld>
            <a:endParaRPr lang="en-US"/>
          </a:p>
        </p:txBody>
      </p:sp>
    </p:spTree>
    <p:extLst>
      <p:ext uri="{BB962C8B-B14F-4D97-AF65-F5344CB8AC3E}">
        <p14:creationId xmlns:p14="http://schemas.microsoft.com/office/powerpoint/2010/main" val="4216408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software.nasa.gov is the </a:t>
            </a:r>
            <a:r>
              <a:rPr lang="en-US" smtClean="0"/>
              <a:t>Agency Software </a:t>
            </a:r>
            <a:r>
              <a:rPr lang="en-US" dirty="0" smtClean="0"/>
              <a:t>C</a:t>
            </a:r>
            <a:r>
              <a:rPr lang="en-US" smtClean="0"/>
              <a:t>atalog</a:t>
            </a:r>
            <a:r>
              <a:rPr lang="en-US" dirty="0" smtClean="0"/>
              <a:t>.</a:t>
            </a:r>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45</a:t>
            </a:fld>
            <a:endParaRPr lang="en-US"/>
          </a:p>
        </p:txBody>
      </p:sp>
    </p:spTree>
    <p:extLst>
      <p:ext uri="{BB962C8B-B14F-4D97-AF65-F5344CB8AC3E}">
        <p14:creationId xmlns:p14="http://schemas.microsoft.com/office/powerpoint/2010/main" val="1144885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roles of NASA Software Lead and Center Assurance Manager are defined within LPR 7150.2B and this course will define them later.</a:t>
            </a:r>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9</a:t>
            </a:fld>
            <a:endParaRPr lang="en-US"/>
          </a:p>
        </p:txBody>
      </p:sp>
    </p:spTree>
    <p:extLst>
      <p:ext uri="{BB962C8B-B14F-4D97-AF65-F5344CB8AC3E}">
        <p14:creationId xmlns:p14="http://schemas.microsoft.com/office/powerpoint/2010/main" val="340026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10</a:t>
            </a:fld>
            <a:endParaRPr lang="en-US"/>
          </a:p>
        </p:txBody>
      </p:sp>
    </p:spTree>
    <p:extLst>
      <p:ext uri="{BB962C8B-B14F-4D97-AF65-F5344CB8AC3E}">
        <p14:creationId xmlns:p14="http://schemas.microsoft.com/office/powerpoint/2010/main" val="1441967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11</a:t>
            </a:fld>
            <a:endParaRPr lang="en-US"/>
          </a:p>
        </p:txBody>
      </p:sp>
    </p:spTree>
    <p:extLst>
      <p:ext uri="{BB962C8B-B14F-4D97-AF65-F5344CB8AC3E}">
        <p14:creationId xmlns:p14="http://schemas.microsoft.com/office/powerpoint/2010/main" val="2043146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italic</a:t>
            </a:r>
            <a:r>
              <a:rPr lang="en-US" baseline="0" dirty="0" smtClean="0"/>
              <a:t> text is taken verbatim from LPR 7150.2B and is the definition of software in NPR 7150.2B</a:t>
            </a:r>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13</a:t>
            </a:fld>
            <a:endParaRPr lang="en-US"/>
          </a:p>
        </p:txBody>
      </p:sp>
    </p:spTree>
    <p:extLst>
      <p:ext uri="{BB962C8B-B14F-4D97-AF65-F5344CB8AC3E}">
        <p14:creationId xmlns:p14="http://schemas.microsoft.com/office/powerpoint/2010/main" val="2791775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most software tasks, the engineering technical authority flows from the Center Director to the Engineering Directors (i.e. the directors of the Center Operations Directorate, Research Services Directorate, Research Directorate, Science Directorate, Systems Analysis and Concepts Directorate, and Engineering Directorate).  An Engineering Director can further designate an engineering technical authority for a program or project or for an engineering discipline (e.g. a discipline lead engineer).  LPR 7120.4 designates Branch Heads as the lead discipline engineers for the branch and permits the Engineering Director to delegate the engineering technical authority to the Branch Head. [LPR 7120.4: 7.3 &amp; 7.7] </a:t>
            </a:r>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24</a:t>
            </a:fld>
            <a:endParaRPr lang="en-US"/>
          </a:p>
        </p:txBody>
      </p:sp>
    </p:spTree>
    <p:extLst>
      <p:ext uri="{BB962C8B-B14F-4D97-AF65-F5344CB8AC3E}">
        <p14:creationId xmlns:p14="http://schemas.microsoft.com/office/powerpoint/2010/main" val="2052898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Bring up NPR 7150.2B</a:t>
            </a:r>
            <a:r>
              <a:rPr lang="en-US" baseline="0" dirty="0" smtClean="0"/>
              <a:t> Appendix D to show classification definitions.</a:t>
            </a:r>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25</a:t>
            </a:fld>
            <a:endParaRPr lang="en-US"/>
          </a:p>
        </p:txBody>
      </p:sp>
    </p:spTree>
    <p:extLst>
      <p:ext uri="{BB962C8B-B14F-4D97-AF65-F5344CB8AC3E}">
        <p14:creationId xmlns:p14="http://schemas.microsoft.com/office/powerpoint/2010/main" val="2766218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Center</a:t>
            </a:r>
            <a:r>
              <a:rPr lang="en-US" baseline="0" dirty="0" smtClean="0"/>
              <a:t> Software Assurance Manager performs software assurance on the matrix and concurs that it conforms to LPR and NPR requirements.</a:t>
            </a:r>
          </a:p>
          <a:p>
            <a:endParaRPr lang="en-US" baseline="0" dirty="0" smtClean="0"/>
          </a:p>
          <a:p>
            <a:r>
              <a:rPr lang="en-US" baseline="0" dirty="0" smtClean="0"/>
              <a:t>Open the web-site and show the templates.  The templates do not use Microsoft Digital Signatures because a) these signatures take a lot of space and b) the signatures remain valid as long as the document is not modified.  This means all of the signatories must otherwise communicate agreement with the content before any signatory signs the matrix.</a:t>
            </a:r>
          </a:p>
          <a:p>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29</a:t>
            </a:fld>
            <a:endParaRPr lang="en-US"/>
          </a:p>
        </p:txBody>
      </p:sp>
    </p:spTree>
    <p:extLst>
      <p:ext uri="{BB962C8B-B14F-4D97-AF65-F5344CB8AC3E}">
        <p14:creationId xmlns:p14="http://schemas.microsoft.com/office/powerpoint/2010/main" val="533631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Appendix D.3 and D.4 for</a:t>
            </a:r>
            <a:r>
              <a:rPr lang="en-US" baseline="0" dirty="0" smtClean="0"/>
              <a:t> examples</a:t>
            </a:r>
            <a:endParaRPr lang="en-US" dirty="0"/>
          </a:p>
        </p:txBody>
      </p:sp>
      <p:sp>
        <p:nvSpPr>
          <p:cNvPr id="4" name="Slide Number Placeholder 3"/>
          <p:cNvSpPr>
            <a:spLocks noGrp="1"/>
          </p:cNvSpPr>
          <p:nvPr>
            <p:ph type="sldNum" sz="quarter" idx="10"/>
          </p:nvPr>
        </p:nvSpPr>
        <p:spPr/>
        <p:txBody>
          <a:bodyPr/>
          <a:lstStyle/>
          <a:p>
            <a:fld id="{DCD3B023-CFB3-4B34-A62C-9B8A5AFBE79D}" type="slidenum">
              <a:rPr lang="en-US" smtClean="0"/>
              <a:t>30</a:t>
            </a:fld>
            <a:endParaRPr lang="en-US"/>
          </a:p>
        </p:txBody>
      </p:sp>
    </p:spTree>
    <p:extLst>
      <p:ext uri="{BB962C8B-B14F-4D97-AF65-F5344CB8AC3E}">
        <p14:creationId xmlns:p14="http://schemas.microsoft.com/office/powerpoint/2010/main" val="669028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5775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96967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2467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4764" y="152400"/>
            <a:ext cx="1180836"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81788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7852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384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636072"/>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05465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90600"/>
            <a:ext cx="5435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48400" y="990600"/>
            <a:ext cx="5435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32292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77594"/>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357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0271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122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091416"/>
            <a:ext cx="4011084" cy="34368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7179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5023654"/>
            <a:ext cx="7315200" cy="34368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65998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0cMeatball.gif%20%20%20%20%20%20%20%20%20%20%20%20%20%20%20%20%20%20%20%20%20%20%20%20%20%20%20%20%20%20%20%20%20%20%20%20%20%20%20%20%20%20%20%20%20%20%20%20%20%20%2000001A46%0cMacintosh%20HD%20%20%20%20%20%20%20%20%20%20%20%20%20%20%20%20%20%20%20ABA78158:"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userDrawn="1"/>
        </p:nvSpPr>
        <p:spPr>
          <a:xfrm>
            <a:off x="13666" y="6211669"/>
            <a:ext cx="12178334" cy="646331"/>
          </a:xfrm>
          <a:prstGeom prst="rect">
            <a:avLst/>
          </a:prstGeom>
          <a:gradFill flip="none" rotWithShape="1">
            <a:gsLst>
              <a:gs pos="0">
                <a:schemeClr val="accent1">
                  <a:lumMod val="20000"/>
                  <a:lumOff val="80000"/>
                  <a:alpha val="50000"/>
                </a:schemeClr>
              </a:gs>
              <a:gs pos="23000">
                <a:schemeClr val="accent1">
                  <a:lumMod val="40000"/>
                  <a:lumOff val="60000"/>
                  <a:alpha val="50000"/>
                </a:schemeClr>
              </a:gs>
              <a:gs pos="69000">
                <a:schemeClr val="accent1">
                  <a:lumMod val="60000"/>
                  <a:lumOff val="40000"/>
                  <a:alpha val="50000"/>
                </a:schemeClr>
              </a:gs>
              <a:gs pos="97000">
                <a:srgbClr val="0070C0">
                  <a:alpha val="50000"/>
                </a:srgbClr>
              </a:gs>
            </a:gsLst>
            <a:path path="circle">
              <a:fillToRect l="50000" t="50000" r="50000" b="50000"/>
            </a:path>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lang="en-US" dirty="0" smtClean="0">
                <a:solidFill>
                  <a:schemeClr val="lt1">
                    <a:alpha val="50000"/>
                  </a:schemeClr>
                </a:solidFill>
                <a:latin typeface="Courier New" panose="02070309020205020404" pitchFamily="49" charset="0"/>
                <a:cs typeface="Courier New" panose="02070309020205020404" pitchFamily="49" charset="0"/>
              </a:rPr>
              <a:t>10110010110010100010100010001111000101001011110110101010110101011010000111110111101010</a:t>
            </a:r>
          </a:p>
          <a:p>
            <a:r>
              <a:rPr lang="en-US" dirty="0" smtClean="0">
                <a:solidFill>
                  <a:schemeClr val="lt1">
                    <a:alpha val="50000"/>
                  </a:schemeClr>
                </a:solidFill>
                <a:latin typeface="Courier New" panose="02070309020205020404" pitchFamily="49" charset="0"/>
                <a:cs typeface="Courier New" panose="02070309020205020404" pitchFamily="49" charset="0"/>
              </a:rPr>
              <a:t>01101100100111100001110001111101110000111100000111111001110111000111000111001101000100</a:t>
            </a:r>
            <a:endParaRPr lang="en-US" dirty="0">
              <a:solidFill>
                <a:schemeClr val="lt1">
                  <a:alpha val="50000"/>
                </a:schemeClr>
              </a:solidFill>
              <a:latin typeface="Courier New" panose="02070309020205020404" pitchFamily="49" charset="0"/>
              <a:cs typeface="Courier New" panose="02070309020205020404" pitchFamily="49" charset="0"/>
            </a:endParaRPr>
          </a:p>
        </p:txBody>
      </p:sp>
      <p:sp>
        <p:nvSpPr>
          <p:cNvPr id="1026" name="Rectangle 2"/>
          <p:cNvSpPr>
            <a:spLocks noGrp="1" noChangeArrowheads="1"/>
          </p:cNvSpPr>
          <p:nvPr>
            <p:ph type="title"/>
          </p:nvPr>
        </p:nvSpPr>
        <p:spPr bwMode="auto">
          <a:xfrm>
            <a:off x="1320800" y="152400"/>
            <a:ext cx="9504082"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500" tIns="25400" rIns="63500" bIns="25400" numCol="1" anchor="t" anchorCtr="0" compatLnSpc="1">
            <a:prstTxWarp prst="textNoShape">
              <a:avLst/>
            </a:prstTxWarp>
            <a:spAutoFit/>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990600"/>
            <a:ext cx="11074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p:nvSpPr>
        <p:spPr bwMode="auto">
          <a:xfrm>
            <a:off x="11681885" y="6629400"/>
            <a:ext cx="510116"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lstStyle>
            <a:lvl1pPr>
              <a:defRPr sz="1600">
                <a:solidFill>
                  <a:schemeClr val="tx1"/>
                </a:solidFill>
                <a:latin typeface="Arial" panose="020B0604020202020204" pitchFamily="34" charset="0"/>
                <a:cs typeface="Arial" panose="020B0604020202020204" pitchFamily="34" charset="0"/>
              </a:defRPr>
            </a:lvl1pPr>
            <a:lvl2pPr marL="742950" indent="-285750">
              <a:defRPr sz="1600">
                <a:solidFill>
                  <a:schemeClr val="tx1"/>
                </a:solidFill>
                <a:latin typeface="Arial" panose="020B0604020202020204" pitchFamily="34" charset="0"/>
                <a:cs typeface="Arial" panose="020B0604020202020204" pitchFamily="34" charset="0"/>
              </a:defRPr>
            </a:lvl2pPr>
            <a:lvl3pPr marL="1143000" indent="-228600">
              <a:defRPr sz="1600">
                <a:solidFill>
                  <a:schemeClr val="tx1"/>
                </a:solidFill>
                <a:latin typeface="Arial" panose="020B0604020202020204" pitchFamily="34" charset="0"/>
                <a:cs typeface="Arial" panose="020B0604020202020204" pitchFamily="34" charset="0"/>
              </a:defRPr>
            </a:lvl3pPr>
            <a:lvl4pPr marL="1600200" indent="-228600">
              <a:defRPr sz="1600">
                <a:solidFill>
                  <a:schemeClr val="tx1"/>
                </a:solidFill>
                <a:latin typeface="Arial" panose="020B0604020202020204" pitchFamily="34" charset="0"/>
                <a:cs typeface="Arial" panose="020B0604020202020204" pitchFamily="34" charset="0"/>
              </a:defRPr>
            </a:lvl4pPr>
            <a:lvl5pPr marL="2057400" indent="-22860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algn="r">
              <a:lnSpc>
                <a:spcPct val="90000"/>
              </a:lnSpc>
              <a:spcBef>
                <a:spcPct val="50000"/>
              </a:spcBef>
            </a:pPr>
            <a:fld id="{1B038D3D-E4FB-4C72-B804-872D11AB8A08}" type="slidenum">
              <a:rPr lang="en-US" altLang="en-US" sz="1200" b="1">
                <a:latin typeface="Helvetica" panose="020B0604020202020204" pitchFamily="34" charset="0"/>
              </a:rPr>
              <a:pPr algn="r">
                <a:lnSpc>
                  <a:spcPct val="90000"/>
                </a:lnSpc>
                <a:spcBef>
                  <a:spcPct val="50000"/>
                </a:spcBef>
              </a:pPr>
              <a:t>‹#›</a:t>
            </a:fld>
            <a:endParaRPr lang="en-US" altLang="en-US" sz="1200" b="1">
              <a:latin typeface="Helvetica" panose="020B0604020202020204" pitchFamily="34" charset="0"/>
            </a:endParaRPr>
          </a:p>
        </p:txBody>
      </p:sp>
      <p:pic>
        <p:nvPicPr>
          <p:cNvPr id="1029" name="Picture 5" descr="Meatball.gif                                                   00001A46Macintosh HD                   ABA78158:"/>
          <p:cNvPicPr>
            <a:picLocks noChangeAspect="1" noChangeArrowheads="1"/>
          </p:cNvPicPr>
          <p:nvPr/>
        </p:nvPicPr>
        <p:blipFill>
          <a:blip r:embed="rId13" r:link="rId14">
            <a:extLst>
              <a:ext uri="{28A0092B-C50C-407E-A947-70E740481C1C}">
                <a14:useLocalDpi xmlns:a14="http://schemas.microsoft.com/office/drawing/2010/main" val="0"/>
              </a:ext>
            </a:extLst>
          </a:blip>
          <a:srcRect/>
          <a:stretch>
            <a:fillRect/>
          </a:stretch>
        </p:blipFill>
        <p:spPr bwMode="auto">
          <a:xfrm>
            <a:off x="1" y="-2"/>
            <a:ext cx="937260" cy="8229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30" name="Line 6"/>
          <p:cNvSpPr>
            <a:spLocks noChangeShapeType="1"/>
          </p:cNvSpPr>
          <p:nvPr/>
        </p:nvSpPr>
        <p:spPr bwMode="auto">
          <a:xfrm>
            <a:off x="0" y="838200"/>
            <a:ext cx="12192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pic>
        <p:nvPicPr>
          <p:cNvPr id="16" name="Picture 15"/>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955629" y="15240"/>
            <a:ext cx="1236372" cy="822960"/>
          </a:xfrm>
          <a:prstGeom prst="rect">
            <a:avLst/>
          </a:prstGeom>
        </p:spPr>
      </p:pic>
    </p:spTree>
    <p:extLst>
      <p:ext uri="{BB962C8B-B14F-4D97-AF65-F5344CB8AC3E}">
        <p14:creationId xmlns:p14="http://schemas.microsoft.com/office/powerpoint/2010/main" val="7844870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fontAlgn="base" hangingPunct="1">
        <a:lnSpc>
          <a:spcPct val="95000"/>
        </a:lnSpc>
        <a:spcBef>
          <a:spcPct val="0"/>
        </a:spcBef>
        <a:spcAft>
          <a:spcPct val="0"/>
        </a:spcAft>
        <a:defRPr sz="3600" b="1">
          <a:solidFill>
            <a:schemeClr val="tx1"/>
          </a:solidFill>
          <a:latin typeface="+mj-lt"/>
          <a:ea typeface="+mj-ea"/>
          <a:cs typeface="+mj-cs"/>
        </a:defRPr>
      </a:lvl1pPr>
      <a:lvl2pPr algn="l" rtl="0" eaLnBrk="1" fontAlgn="base" hangingPunct="1">
        <a:lnSpc>
          <a:spcPct val="95000"/>
        </a:lnSpc>
        <a:spcBef>
          <a:spcPct val="0"/>
        </a:spcBef>
        <a:spcAft>
          <a:spcPct val="0"/>
        </a:spcAft>
        <a:defRPr sz="3600" b="1">
          <a:solidFill>
            <a:schemeClr val="tx1"/>
          </a:solidFill>
          <a:latin typeface="Helvetica" charset="0"/>
        </a:defRPr>
      </a:lvl2pPr>
      <a:lvl3pPr algn="l" rtl="0" eaLnBrk="1" fontAlgn="base" hangingPunct="1">
        <a:lnSpc>
          <a:spcPct val="95000"/>
        </a:lnSpc>
        <a:spcBef>
          <a:spcPct val="0"/>
        </a:spcBef>
        <a:spcAft>
          <a:spcPct val="0"/>
        </a:spcAft>
        <a:defRPr sz="3600" b="1">
          <a:solidFill>
            <a:schemeClr val="tx1"/>
          </a:solidFill>
          <a:latin typeface="Helvetica" charset="0"/>
        </a:defRPr>
      </a:lvl3pPr>
      <a:lvl4pPr algn="l" rtl="0" eaLnBrk="1" fontAlgn="base" hangingPunct="1">
        <a:lnSpc>
          <a:spcPct val="95000"/>
        </a:lnSpc>
        <a:spcBef>
          <a:spcPct val="0"/>
        </a:spcBef>
        <a:spcAft>
          <a:spcPct val="0"/>
        </a:spcAft>
        <a:defRPr sz="3600" b="1">
          <a:solidFill>
            <a:schemeClr val="tx1"/>
          </a:solidFill>
          <a:latin typeface="Helvetica" charset="0"/>
        </a:defRPr>
      </a:lvl4pPr>
      <a:lvl5pPr algn="l" rtl="0" eaLnBrk="1" fontAlgn="base" hangingPunct="1">
        <a:lnSpc>
          <a:spcPct val="95000"/>
        </a:lnSpc>
        <a:spcBef>
          <a:spcPct val="0"/>
        </a:spcBef>
        <a:spcAft>
          <a:spcPct val="0"/>
        </a:spcAft>
        <a:defRPr sz="3600" b="1">
          <a:solidFill>
            <a:schemeClr val="tx1"/>
          </a:solidFill>
          <a:latin typeface="Helvetica" charset="0"/>
        </a:defRPr>
      </a:lvl5pPr>
      <a:lvl6pPr marL="457200" algn="l" rtl="0" eaLnBrk="1" fontAlgn="base" hangingPunct="1">
        <a:lnSpc>
          <a:spcPct val="95000"/>
        </a:lnSpc>
        <a:spcBef>
          <a:spcPct val="0"/>
        </a:spcBef>
        <a:spcAft>
          <a:spcPct val="0"/>
        </a:spcAft>
        <a:defRPr sz="3600" b="1">
          <a:solidFill>
            <a:schemeClr val="tx1"/>
          </a:solidFill>
          <a:latin typeface="Helvetica" charset="0"/>
        </a:defRPr>
      </a:lvl6pPr>
      <a:lvl7pPr marL="914400" algn="l" rtl="0" eaLnBrk="1" fontAlgn="base" hangingPunct="1">
        <a:lnSpc>
          <a:spcPct val="95000"/>
        </a:lnSpc>
        <a:spcBef>
          <a:spcPct val="0"/>
        </a:spcBef>
        <a:spcAft>
          <a:spcPct val="0"/>
        </a:spcAft>
        <a:defRPr sz="3600" b="1">
          <a:solidFill>
            <a:schemeClr val="tx1"/>
          </a:solidFill>
          <a:latin typeface="Helvetica" charset="0"/>
        </a:defRPr>
      </a:lvl7pPr>
      <a:lvl8pPr marL="1371600" algn="l" rtl="0" eaLnBrk="1" fontAlgn="base" hangingPunct="1">
        <a:lnSpc>
          <a:spcPct val="95000"/>
        </a:lnSpc>
        <a:spcBef>
          <a:spcPct val="0"/>
        </a:spcBef>
        <a:spcAft>
          <a:spcPct val="0"/>
        </a:spcAft>
        <a:defRPr sz="3600" b="1">
          <a:solidFill>
            <a:schemeClr val="tx1"/>
          </a:solidFill>
          <a:latin typeface="Helvetica" charset="0"/>
        </a:defRPr>
      </a:lvl8pPr>
      <a:lvl9pPr marL="1828800" algn="l" rtl="0" eaLnBrk="1" fontAlgn="base" hangingPunct="1">
        <a:lnSpc>
          <a:spcPct val="95000"/>
        </a:lnSpc>
        <a:spcBef>
          <a:spcPct val="0"/>
        </a:spcBef>
        <a:spcAft>
          <a:spcPct val="0"/>
        </a:spcAft>
        <a:defRPr sz="3600" b="1">
          <a:solidFill>
            <a:schemeClr val="tx1"/>
          </a:solidFill>
          <a:latin typeface="Helvetica" charset="0"/>
        </a:defRPr>
      </a:lvl9pPr>
    </p:titleStyle>
    <p:bodyStyle>
      <a:lvl1pPr marL="177800" indent="-177800" algn="l" rtl="0" eaLnBrk="1" fontAlgn="base" hangingPunct="1">
        <a:lnSpc>
          <a:spcPct val="90000"/>
        </a:lnSpc>
        <a:spcBef>
          <a:spcPct val="30000"/>
        </a:spcBef>
        <a:spcAft>
          <a:spcPct val="0"/>
        </a:spcAft>
        <a:buSzPct val="100000"/>
        <a:buChar char="•"/>
        <a:defRPr sz="2400">
          <a:solidFill>
            <a:schemeClr val="tx1"/>
          </a:solidFill>
          <a:latin typeface="+mn-lt"/>
          <a:ea typeface="+mn-ea"/>
          <a:cs typeface="+mn-cs"/>
        </a:defRPr>
      </a:lvl1pPr>
      <a:lvl2pPr marL="520700" indent="-228600" algn="l" rtl="0" eaLnBrk="1" fontAlgn="base" hangingPunct="1">
        <a:lnSpc>
          <a:spcPct val="90000"/>
        </a:lnSpc>
        <a:spcBef>
          <a:spcPct val="30000"/>
        </a:spcBef>
        <a:spcAft>
          <a:spcPct val="0"/>
        </a:spcAft>
        <a:buSzPct val="100000"/>
        <a:buChar char="–"/>
        <a:defRPr sz="2000">
          <a:solidFill>
            <a:schemeClr val="tx1"/>
          </a:solidFill>
          <a:latin typeface="+mn-lt"/>
        </a:defRPr>
      </a:lvl2pPr>
      <a:lvl3pPr marL="800100" indent="-165100" algn="l" rtl="0" eaLnBrk="1" fontAlgn="base" hangingPunct="1">
        <a:lnSpc>
          <a:spcPct val="90000"/>
        </a:lnSpc>
        <a:spcBef>
          <a:spcPct val="30000"/>
        </a:spcBef>
        <a:spcAft>
          <a:spcPct val="0"/>
        </a:spcAft>
        <a:buSzPct val="100000"/>
        <a:buChar char="»"/>
        <a:defRPr>
          <a:solidFill>
            <a:schemeClr val="tx1"/>
          </a:solidFill>
          <a:latin typeface="+mn-lt"/>
        </a:defRPr>
      </a:lvl3pPr>
      <a:lvl4pPr marL="1092200" indent="-177800" algn="l" rtl="0" eaLnBrk="1" fontAlgn="base" hangingPunct="1">
        <a:lnSpc>
          <a:spcPct val="90000"/>
        </a:lnSpc>
        <a:spcBef>
          <a:spcPct val="30000"/>
        </a:spcBef>
        <a:spcAft>
          <a:spcPct val="0"/>
        </a:spcAft>
        <a:buSzPct val="100000"/>
        <a:buChar char="•"/>
        <a:defRPr sz="1600">
          <a:solidFill>
            <a:schemeClr val="tx1"/>
          </a:solidFill>
          <a:latin typeface="+mn-lt"/>
        </a:defRPr>
      </a:lvl4pPr>
      <a:lvl5pPr marL="1371600" indent="-165100" algn="l" rtl="0" eaLnBrk="1" fontAlgn="base" hangingPunct="1">
        <a:lnSpc>
          <a:spcPct val="90000"/>
        </a:lnSpc>
        <a:spcBef>
          <a:spcPct val="30000"/>
        </a:spcBef>
        <a:spcAft>
          <a:spcPct val="0"/>
        </a:spcAft>
        <a:buSzPct val="100000"/>
        <a:buChar char="–"/>
        <a:defRPr sz="1600">
          <a:solidFill>
            <a:schemeClr val="tx1"/>
          </a:solidFill>
          <a:latin typeface="+mn-lt"/>
        </a:defRPr>
      </a:lvl5pPr>
      <a:lvl6pPr marL="1828800" indent="-165100" algn="l" rtl="0" eaLnBrk="1" fontAlgn="base" hangingPunct="1">
        <a:lnSpc>
          <a:spcPct val="90000"/>
        </a:lnSpc>
        <a:spcBef>
          <a:spcPct val="30000"/>
        </a:spcBef>
        <a:spcAft>
          <a:spcPct val="0"/>
        </a:spcAft>
        <a:buSzPct val="100000"/>
        <a:buChar char="–"/>
        <a:defRPr sz="1600">
          <a:solidFill>
            <a:schemeClr val="tx1"/>
          </a:solidFill>
          <a:latin typeface="+mn-lt"/>
        </a:defRPr>
      </a:lvl6pPr>
      <a:lvl7pPr marL="2286000" indent="-165100" algn="l" rtl="0" eaLnBrk="1" fontAlgn="base" hangingPunct="1">
        <a:lnSpc>
          <a:spcPct val="90000"/>
        </a:lnSpc>
        <a:spcBef>
          <a:spcPct val="30000"/>
        </a:spcBef>
        <a:spcAft>
          <a:spcPct val="0"/>
        </a:spcAft>
        <a:buSzPct val="100000"/>
        <a:buChar char="–"/>
        <a:defRPr sz="1600">
          <a:solidFill>
            <a:schemeClr val="tx1"/>
          </a:solidFill>
          <a:latin typeface="+mn-lt"/>
        </a:defRPr>
      </a:lvl7pPr>
      <a:lvl8pPr marL="2743200" indent="-165100" algn="l" rtl="0" eaLnBrk="1" fontAlgn="base" hangingPunct="1">
        <a:lnSpc>
          <a:spcPct val="90000"/>
        </a:lnSpc>
        <a:spcBef>
          <a:spcPct val="30000"/>
        </a:spcBef>
        <a:spcAft>
          <a:spcPct val="0"/>
        </a:spcAft>
        <a:buSzPct val="100000"/>
        <a:buChar char="–"/>
        <a:defRPr sz="1600">
          <a:solidFill>
            <a:schemeClr val="tx1"/>
          </a:solidFill>
          <a:latin typeface="+mn-lt"/>
        </a:defRPr>
      </a:lvl8pPr>
      <a:lvl9pPr marL="3200400" indent="-165100" algn="l" rtl="0" eaLnBrk="1" fontAlgn="base" hangingPunct="1">
        <a:lnSpc>
          <a:spcPct val="90000"/>
        </a:lnSpc>
        <a:spcBef>
          <a:spcPct val="30000"/>
        </a:spcBef>
        <a:spcAft>
          <a:spcPct val="0"/>
        </a:spcAft>
        <a:buSzPct val="100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sw-eng.larc.nasa.gov/metrics-collection/" TargetMode="External"/><Relationship Id="rId2" Type="http://schemas.openxmlformats.org/officeDocument/2006/relationships/hyperlink" Target="http://sw-eng.larc.nas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w-eng.larc.nasa.gov/supporting-product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invention.nasa.gov/"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https://sw-eng.larc.nasa.gov/metrics-collectio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larc-dl-sepg@mail.nasa.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eng.larc.nasa.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larc-dl-support-sepg-help@mail.nasa.gov"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103892"/>
          </a:xfrm>
        </p:spPr>
        <p:txBody>
          <a:bodyPr/>
          <a:lstStyle/>
          <a:p>
            <a:pPr algn="ctr"/>
            <a:r>
              <a:rPr lang="en-US" dirty="0" smtClean="0">
                <a:solidFill>
                  <a:schemeClr val="tx1"/>
                </a:solidFill>
              </a:rPr>
              <a:t>Introduction to LPR 7150.2B</a:t>
            </a:r>
            <a:br>
              <a:rPr lang="en-US" dirty="0" smtClean="0">
                <a:solidFill>
                  <a:schemeClr val="tx1"/>
                </a:solidFill>
              </a:rPr>
            </a:br>
            <a:r>
              <a:rPr lang="en-US" dirty="0" smtClean="0">
                <a:solidFill>
                  <a:schemeClr val="tx1"/>
                </a:solidFill>
              </a:rPr>
              <a:t>LaRC Software Engineering Requirements</a:t>
            </a:r>
            <a:endParaRPr lang="en-US" dirty="0">
              <a:solidFill>
                <a:schemeClr val="tx1"/>
              </a:solidFill>
            </a:endParaRPr>
          </a:p>
        </p:txBody>
      </p:sp>
      <p:sp>
        <p:nvSpPr>
          <p:cNvPr id="3" name="Subtitle 2"/>
          <p:cNvSpPr>
            <a:spLocks noGrp="1"/>
          </p:cNvSpPr>
          <p:nvPr>
            <p:ph type="subTitle" idx="1"/>
          </p:nvPr>
        </p:nvSpPr>
        <p:spPr/>
        <p:txBody>
          <a:bodyPr/>
          <a:lstStyle/>
          <a:p>
            <a:r>
              <a:rPr lang="en-US" sz="2000" dirty="0" smtClean="0"/>
              <a:t>Presented by</a:t>
            </a:r>
          </a:p>
          <a:p>
            <a:r>
              <a:rPr lang="en-US" b="1" dirty="0" smtClean="0"/>
              <a:t>Michael Madden</a:t>
            </a:r>
          </a:p>
          <a:p>
            <a:r>
              <a:rPr lang="en-US" sz="2000" dirty="0" smtClean="0"/>
              <a:t>LaRC Software Engineering Process Group (SEPG) Lead</a:t>
            </a:r>
            <a:endParaRPr lang="en-US" sz="2000" dirty="0"/>
          </a:p>
        </p:txBody>
      </p:sp>
    </p:spTree>
    <p:extLst>
      <p:ext uri="{BB962C8B-B14F-4D97-AF65-F5344CB8AC3E}">
        <p14:creationId xmlns:p14="http://schemas.microsoft.com/office/powerpoint/2010/main" val="43120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Structure (3/4)</a:t>
            </a:r>
            <a:endParaRPr lang="en-US" dirty="0"/>
          </a:p>
        </p:txBody>
      </p:sp>
      <p:grpSp>
        <p:nvGrpSpPr>
          <p:cNvPr id="5" name="Group 4"/>
          <p:cNvGrpSpPr/>
          <p:nvPr/>
        </p:nvGrpSpPr>
        <p:grpSpPr>
          <a:xfrm>
            <a:off x="120580" y="970052"/>
            <a:ext cx="5476126" cy="5173894"/>
            <a:chOff x="6421348" y="990600"/>
            <a:chExt cx="5476126" cy="5173894"/>
          </a:xfrm>
        </p:grpSpPr>
        <p:sp>
          <p:nvSpPr>
            <p:cNvPr id="6" name="Rounded Rectangle 5"/>
            <p:cNvSpPr/>
            <p:nvPr/>
          </p:nvSpPr>
          <p:spPr bwMode="auto">
            <a:xfrm>
              <a:off x="6421348" y="990600"/>
              <a:ext cx="5476126" cy="5173894"/>
            </a:xfrm>
            <a:prstGeom prst="roundRect">
              <a:avLst/>
            </a:prstGeom>
            <a:solidFill>
              <a:schemeClr val="accent6">
                <a:lumMod val="20000"/>
                <a:lumOff val="80000"/>
              </a:schemeClr>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 name="TextBox 6"/>
            <p:cNvSpPr txBox="1"/>
            <p:nvPr/>
          </p:nvSpPr>
          <p:spPr>
            <a:xfrm>
              <a:off x="6866593" y="1070292"/>
              <a:ext cx="4750018" cy="646331"/>
            </a:xfrm>
            <a:prstGeom prst="rect">
              <a:avLst/>
            </a:prstGeom>
            <a:noFill/>
          </p:spPr>
          <p:txBody>
            <a:bodyPr wrap="none" rtlCol="0">
              <a:spAutoFit/>
            </a:bodyPr>
            <a:lstStyle/>
            <a:p>
              <a:pPr defTabSz="228600"/>
              <a:r>
                <a:rPr lang="en-US" b="1" dirty="0"/>
                <a:t>LPR 7150.2B LaRC Software Engineering </a:t>
              </a:r>
            </a:p>
            <a:p>
              <a:pPr defTabSz="228600"/>
              <a:r>
                <a:rPr lang="en-US" b="1" dirty="0" smtClean="0"/>
                <a:t>Requirements</a:t>
              </a:r>
              <a:endParaRPr lang="en-US" dirty="0"/>
            </a:p>
          </p:txBody>
        </p:sp>
        <p:grpSp>
          <p:nvGrpSpPr>
            <p:cNvPr id="8" name="Group 7"/>
            <p:cNvGrpSpPr/>
            <p:nvPr/>
          </p:nvGrpSpPr>
          <p:grpSpPr>
            <a:xfrm>
              <a:off x="6627306" y="1943334"/>
              <a:ext cx="5064207" cy="1523766"/>
              <a:chOff x="6627306" y="1943334"/>
              <a:chExt cx="5064207" cy="1523766"/>
            </a:xfrm>
          </p:grpSpPr>
          <p:sp>
            <p:nvSpPr>
              <p:cNvPr id="13" name="Rounded Rectangle 12"/>
              <p:cNvSpPr/>
              <p:nvPr/>
            </p:nvSpPr>
            <p:spPr bwMode="auto">
              <a:xfrm>
                <a:off x="6627306" y="1943334"/>
                <a:ext cx="5064207" cy="1523766"/>
              </a:xfrm>
              <a:prstGeom prst="roundRect">
                <a:avLst/>
              </a:prstGeom>
              <a:solidFill>
                <a:schemeClr val="tx2">
                  <a:lumMod val="20000"/>
                  <a:lumOff val="80000"/>
                </a:schemeClr>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4" name="TextBox 13"/>
              <p:cNvSpPr txBox="1"/>
              <p:nvPr/>
            </p:nvSpPr>
            <p:spPr>
              <a:xfrm>
                <a:off x="6709499" y="2266771"/>
                <a:ext cx="4403770" cy="1200329"/>
              </a:xfrm>
              <a:prstGeom prst="rect">
                <a:avLst/>
              </a:prstGeom>
              <a:noFill/>
            </p:spPr>
            <p:txBody>
              <a:bodyPr wrap="none" rtlCol="0">
                <a:spAutoFit/>
              </a:bodyPr>
              <a:lstStyle/>
              <a:p>
                <a:pPr defTabSz="228600"/>
                <a:r>
                  <a:rPr lang="en-US" dirty="0"/>
                  <a:t>Preface</a:t>
                </a:r>
              </a:p>
              <a:p>
                <a:pPr defTabSz="228600"/>
                <a:r>
                  <a:rPr lang="en-US" dirty="0"/>
                  <a:t>Chapter 1		Center Level Requirements</a:t>
                </a:r>
              </a:p>
              <a:p>
                <a:pPr defTabSz="228600"/>
                <a:r>
                  <a:rPr lang="en-US" dirty="0"/>
                  <a:t>Chapter 2		Project Level Requirements</a:t>
                </a:r>
              </a:p>
              <a:p>
                <a:pPr defTabSz="228600"/>
                <a:r>
                  <a:rPr lang="en-US" dirty="0"/>
                  <a:t>Chapter 3		Tailoring and </a:t>
                </a:r>
                <a:r>
                  <a:rPr lang="en-US" dirty="0" smtClean="0"/>
                  <a:t>Waivers</a:t>
                </a:r>
                <a:endParaRPr lang="en-US" dirty="0"/>
              </a:p>
            </p:txBody>
          </p:sp>
          <p:sp>
            <p:nvSpPr>
              <p:cNvPr id="15" name="TextBox 14"/>
              <p:cNvSpPr txBox="1"/>
              <p:nvPr/>
            </p:nvSpPr>
            <p:spPr>
              <a:xfrm>
                <a:off x="10416805" y="1955378"/>
                <a:ext cx="1274708" cy="369332"/>
              </a:xfrm>
              <a:prstGeom prst="rect">
                <a:avLst/>
              </a:prstGeom>
              <a:noFill/>
            </p:spPr>
            <p:txBody>
              <a:bodyPr wrap="none" rtlCol="0">
                <a:spAutoFit/>
              </a:bodyPr>
              <a:lstStyle/>
              <a:p>
                <a:r>
                  <a:rPr lang="en-US" i="1" dirty="0" smtClean="0"/>
                  <a:t>Main Body</a:t>
                </a:r>
                <a:endParaRPr lang="en-US" i="1" dirty="0"/>
              </a:p>
            </p:txBody>
          </p:sp>
        </p:grpSp>
        <p:grpSp>
          <p:nvGrpSpPr>
            <p:cNvPr id="9" name="Group 8"/>
            <p:cNvGrpSpPr/>
            <p:nvPr/>
          </p:nvGrpSpPr>
          <p:grpSpPr>
            <a:xfrm>
              <a:off x="6627306" y="3546724"/>
              <a:ext cx="5146400" cy="2436873"/>
              <a:chOff x="6627306" y="3647325"/>
              <a:chExt cx="5146400" cy="2436873"/>
            </a:xfrm>
          </p:grpSpPr>
          <p:sp>
            <p:nvSpPr>
              <p:cNvPr id="10" name="Rounded Rectangle 9"/>
              <p:cNvSpPr/>
              <p:nvPr/>
            </p:nvSpPr>
            <p:spPr bwMode="auto">
              <a:xfrm>
                <a:off x="6627306" y="3647326"/>
                <a:ext cx="5064207" cy="2436872"/>
              </a:xfrm>
              <a:prstGeom prst="roundRect">
                <a:avLst/>
              </a:prstGeom>
              <a:solidFill>
                <a:srgbClr val="FFFF00"/>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1" name="TextBox 10"/>
              <p:cNvSpPr txBox="1"/>
              <p:nvPr/>
            </p:nvSpPr>
            <p:spPr>
              <a:xfrm>
                <a:off x="6709499" y="4022094"/>
                <a:ext cx="5064207" cy="2062103"/>
              </a:xfrm>
              <a:prstGeom prst="rect">
                <a:avLst/>
              </a:prstGeom>
              <a:noFill/>
            </p:spPr>
            <p:txBody>
              <a:bodyPr wrap="none" rtlCol="0">
                <a:spAutoFit/>
              </a:bodyPr>
              <a:lstStyle/>
              <a:p>
                <a:pPr defTabSz="228600"/>
                <a:r>
                  <a:rPr lang="en-US" sz="1600" dirty="0" smtClean="0"/>
                  <a:t>Appendix A	Supplemental Definitions</a:t>
                </a:r>
              </a:p>
              <a:p>
                <a:pPr defTabSz="228600"/>
                <a:r>
                  <a:rPr lang="en-US" sz="1600" dirty="0" smtClean="0"/>
                  <a:t>Appendix B	Abbreviations</a:t>
                </a:r>
              </a:p>
              <a:p>
                <a:pPr defTabSz="228600"/>
                <a:r>
                  <a:rPr lang="en-US" sz="1600" dirty="0" smtClean="0"/>
                  <a:t>Appendix C	References</a:t>
                </a:r>
              </a:p>
              <a:p>
                <a:pPr defTabSz="228600"/>
                <a:r>
                  <a:rPr lang="en-US" sz="1600" dirty="0" smtClean="0"/>
                  <a:t>Appendix D	LaRC Guidance on Compliance Matrices</a:t>
                </a:r>
              </a:p>
              <a:p>
                <a:pPr defTabSz="228600"/>
                <a:r>
                  <a:rPr lang="en-US" sz="1600" dirty="0" smtClean="0"/>
                  <a:t>Appendix E	Recommended Document Contents</a:t>
                </a:r>
              </a:p>
              <a:p>
                <a:pPr defTabSz="228600"/>
                <a:r>
                  <a:rPr lang="en-US" sz="1600" dirty="0" smtClean="0"/>
                  <a:t>Appendix F	LaRC Software Metrics Repository Data</a:t>
                </a:r>
              </a:p>
              <a:p>
                <a:pPr defTabSz="228600"/>
                <a:r>
                  <a:rPr lang="en-US" sz="1600" dirty="0" smtClean="0"/>
                  <a:t>Appendix G	Simplified NPR 7150.2B for Class D and </a:t>
                </a:r>
                <a:br>
                  <a:rPr lang="en-US" sz="1600" dirty="0" smtClean="0"/>
                </a:br>
                <a:r>
                  <a:rPr lang="en-US" sz="1600" dirty="0" smtClean="0"/>
                  <a:t>						Class E (Not Safety-Critical) </a:t>
                </a:r>
                <a:endParaRPr lang="en-US" sz="1600" dirty="0"/>
              </a:p>
            </p:txBody>
          </p:sp>
          <p:sp>
            <p:nvSpPr>
              <p:cNvPr id="12" name="TextBox 11"/>
              <p:cNvSpPr txBox="1"/>
              <p:nvPr/>
            </p:nvSpPr>
            <p:spPr>
              <a:xfrm>
                <a:off x="10226487" y="3647325"/>
                <a:ext cx="1390124" cy="369332"/>
              </a:xfrm>
              <a:prstGeom prst="rect">
                <a:avLst/>
              </a:prstGeom>
              <a:noFill/>
            </p:spPr>
            <p:txBody>
              <a:bodyPr wrap="none" rtlCol="0">
                <a:spAutoFit/>
              </a:bodyPr>
              <a:lstStyle/>
              <a:p>
                <a:r>
                  <a:rPr lang="en-US" i="1" dirty="0" smtClean="0"/>
                  <a:t>Appendices</a:t>
                </a:r>
                <a:endParaRPr lang="en-US" i="1" dirty="0"/>
              </a:p>
            </p:txBody>
          </p:sp>
        </p:grpSp>
      </p:grpSp>
      <p:sp>
        <p:nvSpPr>
          <p:cNvPr id="16" name="TextBox 15"/>
          <p:cNvSpPr txBox="1"/>
          <p:nvPr/>
        </p:nvSpPr>
        <p:spPr>
          <a:xfrm>
            <a:off x="6232063" y="1025265"/>
            <a:ext cx="5407249" cy="830997"/>
          </a:xfrm>
          <a:prstGeom prst="rect">
            <a:avLst/>
          </a:prstGeom>
          <a:noFill/>
          <a:ln w="25400">
            <a:solidFill>
              <a:srgbClr val="00B050"/>
            </a:solidFill>
          </a:ln>
        </p:spPr>
        <p:txBody>
          <a:bodyPr wrap="square" rtlCol="0">
            <a:spAutoFit/>
          </a:bodyPr>
          <a:lstStyle/>
          <a:p>
            <a:r>
              <a:rPr lang="en-US" sz="1600" dirty="0" smtClean="0"/>
              <a:t>Content:	Tailoring of NPR 7150.2B requirements; </a:t>
            </a:r>
            <a:br>
              <a:rPr lang="en-US" sz="1600" dirty="0" smtClean="0"/>
            </a:br>
            <a:r>
              <a:rPr lang="en-US" sz="1600" dirty="0" smtClean="0"/>
              <a:t>	LMS waivers</a:t>
            </a:r>
          </a:p>
          <a:p>
            <a:r>
              <a:rPr lang="en-US" sz="1600" dirty="0" smtClean="0"/>
              <a:t>Audience: Technical Authorities, NASA Software Leads</a:t>
            </a:r>
            <a:endParaRPr lang="en-US" sz="1600" dirty="0"/>
          </a:p>
        </p:txBody>
      </p:sp>
      <p:cxnSp>
        <p:nvCxnSpPr>
          <p:cNvPr id="18" name="Elbow Connector 17"/>
          <p:cNvCxnSpPr/>
          <p:nvPr/>
        </p:nvCxnSpPr>
        <p:spPr bwMode="auto">
          <a:xfrm flipV="1">
            <a:off x="4233713" y="1429905"/>
            <a:ext cx="1985183" cy="1840916"/>
          </a:xfrm>
          <a:prstGeom prst="bentConnector3">
            <a:avLst>
              <a:gd name="adj1" fmla="val 79172"/>
            </a:avLst>
          </a:prstGeom>
          <a:noFill/>
          <a:ln w="25400" cap="flat" cmpd="sng" algn="ctr">
            <a:solidFill>
              <a:schemeClr val="tx1"/>
            </a:solidFill>
            <a:prstDash val="solid"/>
            <a:round/>
            <a:headEnd type="oval" w="lg" len="lg"/>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p:cNvSpPr txBox="1"/>
          <p:nvPr/>
        </p:nvSpPr>
        <p:spPr>
          <a:xfrm>
            <a:off x="6232063" y="2463105"/>
            <a:ext cx="5407249" cy="1077218"/>
          </a:xfrm>
          <a:prstGeom prst="rect">
            <a:avLst/>
          </a:prstGeom>
          <a:noFill/>
          <a:ln w="25400">
            <a:solidFill>
              <a:srgbClr val="00B050"/>
            </a:solidFill>
          </a:ln>
        </p:spPr>
        <p:txBody>
          <a:bodyPr wrap="square" rtlCol="0">
            <a:spAutoFit/>
          </a:bodyPr>
          <a:lstStyle/>
          <a:p>
            <a:r>
              <a:rPr lang="en-US" sz="1600" dirty="0" smtClean="0"/>
              <a:t>Content:	Definition of terms in LPR 7150.2B that are not 	defined in NPR 7150.2B; abbreviations and 	references appearing in the LPR.</a:t>
            </a:r>
          </a:p>
          <a:p>
            <a:r>
              <a:rPr lang="en-US" sz="1600" dirty="0" smtClean="0"/>
              <a:t>Audience: Everyone</a:t>
            </a:r>
            <a:endParaRPr lang="en-US" sz="1600" dirty="0"/>
          </a:p>
        </p:txBody>
      </p:sp>
      <p:cxnSp>
        <p:nvCxnSpPr>
          <p:cNvPr id="24" name="Elbow Connector 23"/>
          <p:cNvCxnSpPr>
            <a:endCxn id="23" idx="1"/>
          </p:cNvCxnSpPr>
          <p:nvPr/>
        </p:nvCxnSpPr>
        <p:spPr bwMode="auto">
          <a:xfrm flipV="1">
            <a:off x="4267200" y="3001714"/>
            <a:ext cx="1964863" cy="1338773"/>
          </a:xfrm>
          <a:prstGeom prst="bentConnector3">
            <a:avLst>
              <a:gd name="adj1" fmla="val 83611"/>
            </a:avLst>
          </a:prstGeom>
          <a:noFill/>
          <a:ln w="25400" cap="flat" cmpd="sng" algn="ctr">
            <a:solidFill>
              <a:schemeClr val="tx1"/>
            </a:solidFill>
            <a:prstDash val="solid"/>
            <a:round/>
            <a:headEnd type="none" w="lg" len="lg"/>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Box 26"/>
          <p:cNvSpPr txBox="1"/>
          <p:nvPr/>
        </p:nvSpPr>
        <p:spPr>
          <a:xfrm>
            <a:off x="6232063" y="4147166"/>
            <a:ext cx="5407249" cy="1815882"/>
          </a:xfrm>
          <a:prstGeom prst="rect">
            <a:avLst/>
          </a:prstGeom>
          <a:noFill/>
          <a:ln w="25400">
            <a:solidFill>
              <a:srgbClr val="00B050"/>
            </a:solidFill>
          </a:ln>
        </p:spPr>
        <p:txBody>
          <a:bodyPr wrap="square" rtlCol="0">
            <a:spAutoFit/>
          </a:bodyPr>
          <a:lstStyle/>
          <a:p>
            <a:r>
              <a:rPr lang="en-US" sz="1600" dirty="0" smtClean="0"/>
              <a:t>Content:</a:t>
            </a:r>
            <a:r>
              <a:rPr lang="en-US" sz="1600" dirty="0"/>
              <a:t>	</a:t>
            </a:r>
            <a:r>
              <a:rPr lang="en-US" sz="1600" dirty="0" smtClean="0"/>
              <a:t>Content of compliance matrices; use of ‘not 	applicable’; LaRC guidance on applying NPR 	requirements to lower classes; matrix entries 	for requirements implemented in the LPR</a:t>
            </a:r>
          </a:p>
          <a:p>
            <a:r>
              <a:rPr lang="en-US" sz="1600" dirty="0" smtClean="0"/>
              <a:t>Audience:	 NASA Software Leads, </a:t>
            </a:r>
            <a:r>
              <a:rPr lang="en-US" sz="1600" dirty="0"/>
              <a:t>Technical </a:t>
            </a:r>
            <a:r>
              <a:rPr lang="en-US" sz="1600" dirty="0" smtClean="0"/>
              <a:t>Authorities, 	 Project Software Managers, Center Software 	 Assurance Manager, Supervisors</a:t>
            </a:r>
            <a:endParaRPr lang="en-US" sz="1600" dirty="0"/>
          </a:p>
        </p:txBody>
      </p:sp>
      <p:sp>
        <p:nvSpPr>
          <p:cNvPr id="22" name="Freeform 21"/>
          <p:cNvSpPr/>
          <p:nvPr/>
        </p:nvSpPr>
        <p:spPr bwMode="auto">
          <a:xfrm>
            <a:off x="3891280" y="3931920"/>
            <a:ext cx="375920" cy="731520"/>
          </a:xfrm>
          <a:custGeom>
            <a:avLst/>
            <a:gdLst>
              <a:gd name="connsiteX0" fmla="*/ 0 w 375920"/>
              <a:gd name="connsiteY0" fmla="*/ 0 h 731520"/>
              <a:gd name="connsiteX1" fmla="*/ 375920 w 375920"/>
              <a:gd name="connsiteY1" fmla="*/ 0 h 731520"/>
              <a:gd name="connsiteX2" fmla="*/ 375920 w 375920"/>
              <a:gd name="connsiteY2" fmla="*/ 731520 h 731520"/>
              <a:gd name="connsiteX3" fmla="*/ 50800 w 375920"/>
              <a:gd name="connsiteY3" fmla="*/ 711200 h 731520"/>
              <a:gd name="connsiteX0" fmla="*/ 0 w 375920"/>
              <a:gd name="connsiteY0" fmla="*/ 0 h 731520"/>
              <a:gd name="connsiteX1" fmla="*/ 375920 w 375920"/>
              <a:gd name="connsiteY1" fmla="*/ 0 h 731520"/>
              <a:gd name="connsiteX2" fmla="*/ 375920 w 375920"/>
              <a:gd name="connsiteY2" fmla="*/ 731520 h 731520"/>
              <a:gd name="connsiteX3" fmla="*/ 17462 w 375920"/>
              <a:gd name="connsiteY3" fmla="*/ 730250 h 731520"/>
            </a:gdLst>
            <a:ahLst/>
            <a:cxnLst>
              <a:cxn ang="0">
                <a:pos x="connsiteX0" y="connsiteY0"/>
              </a:cxn>
              <a:cxn ang="0">
                <a:pos x="connsiteX1" y="connsiteY1"/>
              </a:cxn>
              <a:cxn ang="0">
                <a:pos x="connsiteX2" y="connsiteY2"/>
              </a:cxn>
              <a:cxn ang="0">
                <a:pos x="connsiteX3" y="connsiteY3"/>
              </a:cxn>
            </a:cxnLst>
            <a:rect l="l" t="t" r="r" b="b"/>
            <a:pathLst>
              <a:path w="375920" h="731520">
                <a:moveTo>
                  <a:pt x="0" y="0"/>
                </a:moveTo>
                <a:lnTo>
                  <a:pt x="375920" y="0"/>
                </a:lnTo>
                <a:lnTo>
                  <a:pt x="375920" y="731520"/>
                </a:lnTo>
                <a:lnTo>
                  <a:pt x="17462" y="730250"/>
                </a:lnTo>
              </a:path>
            </a:pathLst>
          </a:cu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cxnSp>
        <p:nvCxnSpPr>
          <p:cNvPr id="32" name="Straight Arrow Connector 31"/>
          <p:cNvCxnSpPr/>
          <p:nvPr/>
        </p:nvCxnSpPr>
        <p:spPr bwMode="auto">
          <a:xfrm>
            <a:off x="5390745" y="4815733"/>
            <a:ext cx="841318" cy="0"/>
          </a:xfrm>
          <a:prstGeom prst="straightConnector1">
            <a:avLst/>
          </a:prstGeom>
          <a:noFill/>
          <a:ln w="25400" cap="flat" cmpd="sng" algn="ctr">
            <a:solidFill>
              <a:schemeClr val="tx1"/>
            </a:solidFill>
            <a:prstDash val="solid"/>
            <a:round/>
            <a:headEnd type="oval" w="lg" len="lg"/>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67545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Structure (4/4)</a:t>
            </a:r>
            <a:endParaRPr lang="en-US" dirty="0"/>
          </a:p>
        </p:txBody>
      </p:sp>
      <p:grpSp>
        <p:nvGrpSpPr>
          <p:cNvPr id="5" name="Group 4"/>
          <p:cNvGrpSpPr/>
          <p:nvPr/>
        </p:nvGrpSpPr>
        <p:grpSpPr>
          <a:xfrm>
            <a:off x="161220" y="939572"/>
            <a:ext cx="5476126" cy="5173894"/>
            <a:chOff x="6421348" y="990600"/>
            <a:chExt cx="5476126" cy="5173894"/>
          </a:xfrm>
        </p:grpSpPr>
        <p:sp>
          <p:nvSpPr>
            <p:cNvPr id="6" name="Rounded Rectangle 5"/>
            <p:cNvSpPr/>
            <p:nvPr/>
          </p:nvSpPr>
          <p:spPr bwMode="auto">
            <a:xfrm>
              <a:off x="6421348" y="990600"/>
              <a:ext cx="5476126" cy="5173894"/>
            </a:xfrm>
            <a:prstGeom prst="roundRect">
              <a:avLst/>
            </a:prstGeom>
            <a:solidFill>
              <a:schemeClr val="accent6">
                <a:lumMod val="20000"/>
                <a:lumOff val="80000"/>
              </a:schemeClr>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 name="TextBox 6"/>
            <p:cNvSpPr txBox="1"/>
            <p:nvPr/>
          </p:nvSpPr>
          <p:spPr>
            <a:xfrm>
              <a:off x="6866593" y="1070292"/>
              <a:ext cx="4750018" cy="646331"/>
            </a:xfrm>
            <a:prstGeom prst="rect">
              <a:avLst/>
            </a:prstGeom>
            <a:noFill/>
          </p:spPr>
          <p:txBody>
            <a:bodyPr wrap="none" rtlCol="0">
              <a:spAutoFit/>
            </a:bodyPr>
            <a:lstStyle/>
            <a:p>
              <a:pPr defTabSz="228600"/>
              <a:r>
                <a:rPr lang="en-US" b="1" dirty="0"/>
                <a:t>LPR 7150.2B LaRC Software Engineering </a:t>
              </a:r>
            </a:p>
            <a:p>
              <a:pPr defTabSz="228600"/>
              <a:r>
                <a:rPr lang="en-US" b="1" dirty="0" smtClean="0"/>
                <a:t>Requirements</a:t>
              </a:r>
              <a:endParaRPr lang="en-US" dirty="0"/>
            </a:p>
          </p:txBody>
        </p:sp>
        <p:grpSp>
          <p:nvGrpSpPr>
            <p:cNvPr id="8" name="Group 7"/>
            <p:cNvGrpSpPr/>
            <p:nvPr/>
          </p:nvGrpSpPr>
          <p:grpSpPr>
            <a:xfrm>
              <a:off x="6627306" y="1943334"/>
              <a:ext cx="5064207" cy="1523766"/>
              <a:chOff x="6627306" y="1943334"/>
              <a:chExt cx="5064207" cy="1523766"/>
            </a:xfrm>
          </p:grpSpPr>
          <p:sp>
            <p:nvSpPr>
              <p:cNvPr id="13" name="Rounded Rectangle 12"/>
              <p:cNvSpPr/>
              <p:nvPr/>
            </p:nvSpPr>
            <p:spPr bwMode="auto">
              <a:xfrm>
                <a:off x="6627306" y="1943334"/>
                <a:ext cx="5064207" cy="1523766"/>
              </a:xfrm>
              <a:prstGeom prst="roundRect">
                <a:avLst/>
              </a:prstGeom>
              <a:solidFill>
                <a:schemeClr val="tx2">
                  <a:lumMod val="20000"/>
                  <a:lumOff val="80000"/>
                </a:schemeClr>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4" name="TextBox 13"/>
              <p:cNvSpPr txBox="1"/>
              <p:nvPr/>
            </p:nvSpPr>
            <p:spPr>
              <a:xfrm>
                <a:off x="6709499" y="2266771"/>
                <a:ext cx="4403770" cy="1200329"/>
              </a:xfrm>
              <a:prstGeom prst="rect">
                <a:avLst/>
              </a:prstGeom>
              <a:noFill/>
            </p:spPr>
            <p:txBody>
              <a:bodyPr wrap="none" rtlCol="0">
                <a:spAutoFit/>
              </a:bodyPr>
              <a:lstStyle/>
              <a:p>
                <a:pPr defTabSz="228600"/>
                <a:r>
                  <a:rPr lang="en-US" dirty="0"/>
                  <a:t>Preface</a:t>
                </a:r>
              </a:p>
              <a:p>
                <a:pPr defTabSz="228600"/>
                <a:r>
                  <a:rPr lang="en-US" dirty="0"/>
                  <a:t>Chapter 1		Center Level Requirements</a:t>
                </a:r>
              </a:p>
              <a:p>
                <a:pPr defTabSz="228600"/>
                <a:r>
                  <a:rPr lang="en-US" dirty="0"/>
                  <a:t>Chapter 2		Project Level Requirements</a:t>
                </a:r>
              </a:p>
              <a:p>
                <a:pPr defTabSz="228600"/>
                <a:r>
                  <a:rPr lang="en-US" dirty="0"/>
                  <a:t>Chapter 3		Tailoring and </a:t>
                </a:r>
                <a:r>
                  <a:rPr lang="en-US" dirty="0" smtClean="0"/>
                  <a:t>Waivers</a:t>
                </a:r>
                <a:endParaRPr lang="en-US" dirty="0"/>
              </a:p>
            </p:txBody>
          </p:sp>
          <p:sp>
            <p:nvSpPr>
              <p:cNvPr id="15" name="TextBox 14"/>
              <p:cNvSpPr txBox="1"/>
              <p:nvPr/>
            </p:nvSpPr>
            <p:spPr>
              <a:xfrm>
                <a:off x="10416805" y="1955378"/>
                <a:ext cx="1274708" cy="369332"/>
              </a:xfrm>
              <a:prstGeom prst="rect">
                <a:avLst/>
              </a:prstGeom>
              <a:noFill/>
            </p:spPr>
            <p:txBody>
              <a:bodyPr wrap="none" rtlCol="0">
                <a:spAutoFit/>
              </a:bodyPr>
              <a:lstStyle/>
              <a:p>
                <a:r>
                  <a:rPr lang="en-US" i="1" dirty="0" smtClean="0"/>
                  <a:t>Main Body</a:t>
                </a:r>
                <a:endParaRPr lang="en-US" i="1" dirty="0"/>
              </a:p>
            </p:txBody>
          </p:sp>
        </p:grpSp>
        <p:grpSp>
          <p:nvGrpSpPr>
            <p:cNvPr id="9" name="Group 8"/>
            <p:cNvGrpSpPr/>
            <p:nvPr/>
          </p:nvGrpSpPr>
          <p:grpSpPr>
            <a:xfrm>
              <a:off x="6627306" y="3546724"/>
              <a:ext cx="5146400" cy="2436873"/>
              <a:chOff x="6627306" y="3647325"/>
              <a:chExt cx="5146400" cy="2436873"/>
            </a:xfrm>
          </p:grpSpPr>
          <p:sp>
            <p:nvSpPr>
              <p:cNvPr id="10" name="Rounded Rectangle 9"/>
              <p:cNvSpPr/>
              <p:nvPr/>
            </p:nvSpPr>
            <p:spPr bwMode="auto">
              <a:xfrm>
                <a:off x="6627306" y="3647326"/>
                <a:ext cx="5064207" cy="2436872"/>
              </a:xfrm>
              <a:prstGeom prst="roundRect">
                <a:avLst/>
              </a:prstGeom>
              <a:solidFill>
                <a:srgbClr val="FFFF00"/>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1" name="TextBox 10"/>
              <p:cNvSpPr txBox="1"/>
              <p:nvPr/>
            </p:nvSpPr>
            <p:spPr>
              <a:xfrm>
                <a:off x="6709499" y="4022094"/>
                <a:ext cx="5064207" cy="2062103"/>
              </a:xfrm>
              <a:prstGeom prst="rect">
                <a:avLst/>
              </a:prstGeom>
              <a:noFill/>
            </p:spPr>
            <p:txBody>
              <a:bodyPr wrap="none" rtlCol="0">
                <a:spAutoFit/>
              </a:bodyPr>
              <a:lstStyle/>
              <a:p>
                <a:pPr defTabSz="228600"/>
                <a:r>
                  <a:rPr lang="en-US" sz="1600" dirty="0" smtClean="0"/>
                  <a:t>Appendix A	Supplemental Definitions</a:t>
                </a:r>
              </a:p>
              <a:p>
                <a:pPr defTabSz="228600"/>
                <a:r>
                  <a:rPr lang="en-US" sz="1600" dirty="0" smtClean="0"/>
                  <a:t>Appendix B	Abbreviations</a:t>
                </a:r>
              </a:p>
              <a:p>
                <a:pPr defTabSz="228600"/>
                <a:r>
                  <a:rPr lang="en-US" sz="1600" dirty="0" smtClean="0"/>
                  <a:t>Appendix C	References</a:t>
                </a:r>
              </a:p>
              <a:p>
                <a:pPr defTabSz="228600"/>
                <a:r>
                  <a:rPr lang="en-US" sz="1600" dirty="0" smtClean="0"/>
                  <a:t>Appendix D	LaRC Guidance on Compliance Matrices</a:t>
                </a:r>
              </a:p>
              <a:p>
                <a:pPr defTabSz="228600"/>
                <a:r>
                  <a:rPr lang="en-US" sz="1600" dirty="0" smtClean="0"/>
                  <a:t>Appendix E	Recommended Document Contents</a:t>
                </a:r>
              </a:p>
              <a:p>
                <a:pPr defTabSz="228600"/>
                <a:r>
                  <a:rPr lang="en-US" sz="1600" dirty="0" smtClean="0"/>
                  <a:t>Appendix F	LaRC Software Metrics Repository Data</a:t>
                </a:r>
              </a:p>
              <a:p>
                <a:pPr defTabSz="228600"/>
                <a:r>
                  <a:rPr lang="en-US" sz="1600" dirty="0" smtClean="0"/>
                  <a:t>Appendix G	Simplified NPR 7150.2B for Class D and </a:t>
                </a:r>
                <a:br>
                  <a:rPr lang="en-US" sz="1600" dirty="0" smtClean="0"/>
                </a:br>
                <a:r>
                  <a:rPr lang="en-US" sz="1600" dirty="0" smtClean="0"/>
                  <a:t>						Class E (Not Safety-Critical) </a:t>
                </a:r>
                <a:endParaRPr lang="en-US" sz="1600" dirty="0"/>
              </a:p>
            </p:txBody>
          </p:sp>
          <p:sp>
            <p:nvSpPr>
              <p:cNvPr id="12" name="TextBox 11"/>
              <p:cNvSpPr txBox="1"/>
              <p:nvPr/>
            </p:nvSpPr>
            <p:spPr>
              <a:xfrm>
                <a:off x="10226487" y="3647325"/>
                <a:ext cx="1390124" cy="369332"/>
              </a:xfrm>
              <a:prstGeom prst="rect">
                <a:avLst/>
              </a:prstGeom>
              <a:noFill/>
            </p:spPr>
            <p:txBody>
              <a:bodyPr wrap="none" rtlCol="0">
                <a:spAutoFit/>
              </a:bodyPr>
              <a:lstStyle/>
              <a:p>
                <a:r>
                  <a:rPr lang="en-US" i="1" dirty="0" smtClean="0"/>
                  <a:t>Appendices</a:t>
                </a:r>
                <a:endParaRPr lang="en-US" i="1" dirty="0"/>
              </a:p>
            </p:txBody>
          </p:sp>
        </p:grpSp>
      </p:grpSp>
      <p:sp>
        <p:nvSpPr>
          <p:cNvPr id="16" name="TextBox 15"/>
          <p:cNvSpPr txBox="1"/>
          <p:nvPr/>
        </p:nvSpPr>
        <p:spPr>
          <a:xfrm>
            <a:off x="6232063" y="1025265"/>
            <a:ext cx="5407249" cy="1323439"/>
          </a:xfrm>
          <a:prstGeom prst="rect">
            <a:avLst/>
          </a:prstGeom>
          <a:noFill/>
          <a:ln w="25400">
            <a:solidFill>
              <a:srgbClr val="00B050"/>
            </a:solidFill>
          </a:ln>
        </p:spPr>
        <p:txBody>
          <a:bodyPr wrap="square" rtlCol="0">
            <a:spAutoFit/>
          </a:bodyPr>
          <a:lstStyle/>
          <a:p>
            <a:r>
              <a:rPr lang="en-US" sz="1600" dirty="0" smtClean="0"/>
              <a:t>Content:	LaRC recommendations for the type and 	content of technical documents and records for 	software projects by class and safety-criticality </a:t>
            </a:r>
          </a:p>
          <a:p>
            <a:r>
              <a:rPr lang="en-US" sz="1600" dirty="0" smtClean="0"/>
              <a:t>Audience: Technical Authorities, NASA Software Leads, 	 Project Software Managers</a:t>
            </a:r>
            <a:endParaRPr lang="en-US" sz="1600" dirty="0"/>
          </a:p>
        </p:txBody>
      </p:sp>
      <p:sp>
        <p:nvSpPr>
          <p:cNvPr id="23" name="TextBox 22"/>
          <p:cNvSpPr txBox="1"/>
          <p:nvPr/>
        </p:nvSpPr>
        <p:spPr>
          <a:xfrm>
            <a:off x="6232063" y="2463105"/>
            <a:ext cx="5407249" cy="1815882"/>
          </a:xfrm>
          <a:prstGeom prst="rect">
            <a:avLst/>
          </a:prstGeom>
          <a:noFill/>
          <a:ln w="25400">
            <a:solidFill>
              <a:srgbClr val="00B050"/>
            </a:solidFill>
          </a:ln>
        </p:spPr>
        <p:txBody>
          <a:bodyPr wrap="square" rtlCol="0">
            <a:spAutoFit/>
          </a:bodyPr>
          <a:lstStyle/>
          <a:p>
            <a:r>
              <a:rPr lang="en-US" sz="1600" dirty="0" smtClean="0"/>
              <a:t>Content:</a:t>
            </a:r>
            <a:r>
              <a:rPr lang="en-US" sz="1600" dirty="0"/>
              <a:t> </a:t>
            </a:r>
            <a:r>
              <a:rPr lang="en-US" sz="1600" dirty="0" smtClean="0"/>
              <a:t>	For the Langley Software Metrics Repository, 	this appendix defines the submission 	milestones and the data submitted at each 	milestone</a:t>
            </a:r>
          </a:p>
          <a:p>
            <a:r>
              <a:rPr lang="en-US" sz="1600" dirty="0" smtClean="0"/>
              <a:t>Audience: NASA Software Leads and Project Software 	 Managers for projects developing Class A, 	 Class B, Class C or safety-critical systems.</a:t>
            </a:r>
            <a:endParaRPr lang="en-US" sz="1600" dirty="0"/>
          </a:p>
        </p:txBody>
      </p:sp>
      <p:sp>
        <p:nvSpPr>
          <p:cNvPr id="27" name="TextBox 26"/>
          <p:cNvSpPr txBox="1"/>
          <p:nvPr/>
        </p:nvSpPr>
        <p:spPr>
          <a:xfrm>
            <a:off x="6218896" y="4392587"/>
            <a:ext cx="5407249" cy="1569660"/>
          </a:xfrm>
          <a:prstGeom prst="rect">
            <a:avLst/>
          </a:prstGeom>
          <a:noFill/>
          <a:ln w="25400">
            <a:solidFill>
              <a:srgbClr val="00B050"/>
            </a:solidFill>
          </a:ln>
        </p:spPr>
        <p:txBody>
          <a:bodyPr wrap="square" rtlCol="0">
            <a:spAutoFit/>
          </a:bodyPr>
          <a:lstStyle/>
          <a:p>
            <a:r>
              <a:rPr lang="en-US" sz="1600" dirty="0" smtClean="0"/>
              <a:t>Content:</a:t>
            </a:r>
            <a:r>
              <a:rPr lang="en-US" sz="1600" dirty="0"/>
              <a:t>	</a:t>
            </a:r>
            <a:r>
              <a:rPr lang="en-US" sz="1600" dirty="0" smtClean="0"/>
              <a:t>Simplified, information-mapped presentation of 	NPR 7150.2B requirements mapped to Class D 	or Class E systems that are not safety-critical</a:t>
            </a:r>
          </a:p>
          <a:p>
            <a:r>
              <a:rPr lang="en-US" sz="1600" dirty="0" smtClean="0"/>
              <a:t>Audience:	 </a:t>
            </a:r>
            <a:r>
              <a:rPr lang="en-US" sz="1600" dirty="0"/>
              <a:t>NASA Software Leads and Project Software 	 Managers for projects developing </a:t>
            </a:r>
            <a:r>
              <a:rPr lang="en-US" sz="1600" dirty="0" smtClean="0"/>
              <a:t>systems that 	 are Class D or Class E and not safety-critical.</a:t>
            </a:r>
            <a:endParaRPr lang="en-US" sz="1600" dirty="0"/>
          </a:p>
        </p:txBody>
      </p:sp>
      <p:cxnSp>
        <p:nvCxnSpPr>
          <p:cNvPr id="32" name="Straight Arrow Connector 31"/>
          <p:cNvCxnSpPr/>
          <p:nvPr/>
        </p:nvCxnSpPr>
        <p:spPr bwMode="auto">
          <a:xfrm>
            <a:off x="5379898" y="5496453"/>
            <a:ext cx="841318" cy="0"/>
          </a:xfrm>
          <a:prstGeom prst="straightConnector1">
            <a:avLst/>
          </a:prstGeom>
          <a:noFill/>
          <a:ln w="25400" cap="flat" cmpd="sng" algn="ctr">
            <a:solidFill>
              <a:schemeClr val="tx1"/>
            </a:solidFill>
            <a:prstDash val="solid"/>
            <a:round/>
            <a:headEnd type="oval" w="lg" len="lg"/>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Freeform 18"/>
          <p:cNvSpPr/>
          <p:nvPr/>
        </p:nvSpPr>
        <p:spPr bwMode="auto">
          <a:xfrm>
            <a:off x="5379898" y="3246436"/>
            <a:ext cx="843915" cy="2021840"/>
          </a:xfrm>
          <a:custGeom>
            <a:avLst/>
            <a:gdLst>
              <a:gd name="connsiteX0" fmla="*/ 0 w 853440"/>
              <a:gd name="connsiteY0" fmla="*/ 2021840 h 2021840"/>
              <a:gd name="connsiteX1" fmla="*/ 660400 w 853440"/>
              <a:gd name="connsiteY1" fmla="*/ 2021840 h 2021840"/>
              <a:gd name="connsiteX2" fmla="*/ 660400 w 853440"/>
              <a:gd name="connsiteY2" fmla="*/ 0 h 2021840"/>
              <a:gd name="connsiteX3" fmla="*/ 853440 w 853440"/>
              <a:gd name="connsiteY3" fmla="*/ 0 h 2021840"/>
              <a:gd name="connsiteX0" fmla="*/ 0 w 848678"/>
              <a:gd name="connsiteY0" fmla="*/ 2017077 h 2021840"/>
              <a:gd name="connsiteX1" fmla="*/ 655638 w 848678"/>
              <a:gd name="connsiteY1" fmla="*/ 2021840 h 2021840"/>
              <a:gd name="connsiteX2" fmla="*/ 655638 w 848678"/>
              <a:gd name="connsiteY2" fmla="*/ 0 h 2021840"/>
              <a:gd name="connsiteX3" fmla="*/ 848678 w 848678"/>
              <a:gd name="connsiteY3" fmla="*/ 0 h 2021840"/>
              <a:gd name="connsiteX0" fmla="*/ 0 w 843915"/>
              <a:gd name="connsiteY0" fmla="*/ 2017077 h 2021840"/>
              <a:gd name="connsiteX1" fmla="*/ 650875 w 843915"/>
              <a:gd name="connsiteY1" fmla="*/ 2021840 h 2021840"/>
              <a:gd name="connsiteX2" fmla="*/ 650875 w 843915"/>
              <a:gd name="connsiteY2" fmla="*/ 0 h 2021840"/>
              <a:gd name="connsiteX3" fmla="*/ 843915 w 843915"/>
              <a:gd name="connsiteY3" fmla="*/ 0 h 2021840"/>
              <a:gd name="connsiteX0" fmla="*/ 0 w 843915"/>
              <a:gd name="connsiteY0" fmla="*/ 2021840 h 2026603"/>
              <a:gd name="connsiteX1" fmla="*/ 650875 w 843915"/>
              <a:gd name="connsiteY1" fmla="*/ 2026603 h 2026603"/>
              <a:gd name="connsiteX2" fmla="*/ 617538 w 843915"/>
              <a:gd name="connsiteY2" fmla="*/ 0 h 2026603"/>
              <a:gd name="connsiteX3" fmla="*/ 843915 w 843915"/>
              <a:gd name="connsiteY3" fmla="*/ 4763 h 2026603"/>
              <a:gd name="connsiteX0" fmla="*/ 0 w 843915"/>
              <a:gd name="connsiteY0" fmla="*/ 2021840 h 2021840"/>
              <a:gd name="connsiteX1" fmla="*/ 622300 w 843915"/>
              <a:gd name="connsiteY1" fmla="*/ 2017078 h 2021840"/>
              <a:gd name="connsiteX2" fmla="*/ 617538 w 843915"/>
              <a:gd name="connsiteY2" fmla="*/ 0 h 2021840"/>
              <a:gd name="connsiteX3" fmla="*/ 843915 w 843915"/>
              <a:gd name="connsiteY3" fmla="*/ 4763 h 2021840"/>
            </a:gdLst>
            <a:ahLst/>
            <a:cxnLst>
              <a:cxn ang="0">
                <a:pos x="connsiteX0" y="connsiteY0"/>
              </a:cxn>
              <a:cxn ang="0">
                <a:pos x="connsiteX1" y="connsiteY1"/>
              </a:cxn>
              <a:cxn ang="0">
                <a:pos x="connsiteX2" y="connsiteY2"/>
              </a:cxn>
              <a:cxn ang="0">
                <a:pos x="connsiteX3" y="connsiteY3"/>
              </a:cxn>
            </a:cxnLst>
            <a:rect l="l" t="t" r="r" b="b"/>
            <a:pathLst>
              <a:path w="843915" h="2021840">
                <a:moveTo>
                  <a:pt x="0" y="2021840"/>
                </a:moveTo>
                <a:lnTo>
                  <a:pt x="622300" y="2017078"/>
                </a:lnTo>
                <a:cubicBezTo>
                  <a:pt x="620713" y="1344719"/>
                  <a:pt x="619125" y="672359"/>
                  <a:pt x="617538" y="0"/>
                </a:cubicBezTo>
                <a:lnTo>
                  <a:pt x="843915" y="4763"/>
                </a:lnTo>
              </a:path>
            </a:pathLst>
          </a:custGeom>
          <a:noFill/>
          <a:ln w="25400" cap="flat" cmpd="sng" algn="ctr">
            <a:solidFill>
              <a:schemeClr val="tx1"/>
            </a:solidFill>
            <a:prstDash val="solid"/>
            <a:round/>
            <a:headEnd type="oval" w="lg" len="lg"/>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25" name="Freeform 24"/>
          <p:cNvSpPr/>
          <p:nvPr/>
        </p:nvSpPr>
        <p:spPr bwMode="auto">
          <a:xfrm>
            <a:off x="5379898" y="1452565"/>
            <a:ext cx="843915" cy="3551550"/>
          </a:xfrm>
          <a:custGeom>
            <a:avLst/>
            <a:gdLst>
              <a:gd name="connsiteX0" fmla="*/ 0 w 853440"/>
              <a:gd name="connsiteY0" fmla="*/ 2021840 h 2021840"/>
              <a:gd name="connsiteX1" fmla="*/ 660400 w 853440"/>
              <a:gd name="connsiteY1" fmla="*/ 2021840 h 2021840"/>
              <a:gd name="connsiteX2" fmla="*/ 660400 w 853440"/>
              <a:gd name="connsiteY2" fmla="*/ 0 h 2021840"/>
              <a:gd name="connsiteX3" fmla="*/ 853440 w 853440"/>
              <a:gd name="connsiteY3" fmla="*/ 0 h 2021840"/>
              <a:gd name="connsiteX0" fmla="*/ 0 w 848678"/>
              <a:gd name="connsiteY0" fmla="*/ 2017077 h 2021840"/>
              <a:gd name="connsiteX1" fmla="*/ 655638 w 848678"/>
              <a:gd name="connsiteY1" fmla="*/ 2021840 h 2021840"/>
              <a:gd name="connsiteX2" fmla="*/ 655638 w 848678"/>
              <a:gd name="connsiteY2" fmla="*/ 0 h 2021840"/>
              <a:gd name="connsiteX3" fmla="*/ 848678 w 848678"/>
              <a:gd name="connsiteY3" fmla="*/ 0 h 2021840"/>
              <a:gd name="connsiteX0" fmla="*/ 0 w 843915"/>
              <a:gd name="connsiteY0" fmla="*/ 2017077 h 2021840"/>
              <a:gd name="connsiteX1" fmla="*/ 650875 w 843915"/>
              <a:gd name="connsiteY1" fmla="*/ 2021840 h 2021840"/>
              <a:gd name="connsiteX2" fmla="*/ 650875 w 843915"/>
              <a:gd name="connsiteY2" fmla="*/ 0 h 2021840"/>
              <a:gd name="connsiteX3" fmla="*/ 843915 w 843915"/>
              <a:gd name="connsiteY3" fmla="*/ 0 h 2021840"/>
              <a:gd name="connsiteX0" fmla="*/ 0 w 843915"/>
              <a:gd name="connsiteY0" fmla="*/ 2021840 h 2026603"/>
              <a:gd name="connsiteX1" fmla="*/ 650875 w 843915"/>
              <a:gd name="connsiteY1" fmla="*/ 2026603 h 2026603"/>
              <a:gd name="connsiteX2" fmla="*/ 617538 w 843915"/>
              <a:gd name="connsiteY2" fmla="*/ 0 h 2026603"/>
              <a:gd name="connsiteX3" fmla="*/ 843915 w 843915"/>
              <a:gd name="connsiteY3" fmla="*/ 4763 h 2026603"/>
              <a:gd name="connsiteX0" fmla="*/ 0 w 843915"/>
              <a:gd name="connsiteY0" fmla="*/ 2021840 h 2021840"/>
              <a:gd name="connsiteX1" fmla="*/ 622300 w 843915"/>
              <a:gd name="connsiteY1" fmla="*/ 2017078 h 2021840"/>
              <a:gd name="connsiteX2" fmla="*/ 617538 w 843915"/>
              <a:gd name="connsiteY2" fmla="*/ 0 h 2021840"/>
              <a:gd name="connsiteX3" fmla="*/ 843915 w 843915"/>
              <a:gd name="connsiteY3" fmla="*/ 4763 h 2021840"/>
              <a:gd name="connsiteX0" fmla="*/ 0 w 843915"/>
              <a:gd name="connsiteY0" fmla="*/ 2017077 h 2017077"/>
              <a:gd name="connsiteX1" fmla="*/ 622300 w 843915"/>
              <a:gd name="connsiteY1" fmla="*/ 2012315 h 2017077"/>
              <a:gd name="connsiteX2" fmla="*/ 493713 w 843915"/>
              <a:gd name="connsiteY2" fmla="*/ 3374 h 2017077"/>
              <a:gd name="connsiteX3" fmla="*/ 843915 w 843915"/>
              <a:gd name="connsiteY3" fmla="*/ 0 h 2017077"/>
              <a:gd name="connsiteX0" fmla="*/ 0 w 843915"/>
              <a:gd name="connsiteY0" fmla="*/ 2019127 h 2019127"/>
              <a:gd name="connsiteX1" fmla="*/ 622300 w 843915"/>
              <a:gd name="connsiteY1" fmla="*/ 2014365 h 2019127"/>
              <a:gd name="connsiteX2" fmla="*/ 488951 w 843915"/>
              <a:gd name="connsiteY2" fmla="*/ 0 h 2019127"/>
              <a:gd name="connsiteX3" fmla="*/ 843915 w 843915"/>
              <a:gd name="connsiteY3" fmla="*/ 2050 h 2019127"/>
              <a:gd name="connsiteX0" fmla="*/ 0 w 843915"/>
              <a:gd name="connsiteY0" fmla="*/ 2019127 h 2022502"/>
              <a:gd name="connsiteX1" fmla="*/ 498475 w 843915"/>
              <a:gd name="connsiteY1" fmla="*/ 2022502 h 2022502"/>
              <a:gd name="connsiteX2" fmla="*/ 488951 w 843915"/>
              <a:gd name="connsiteY2" fmla="*/ 0 h 2022502"/>
              <a:gd name="connsiteX3" fmla="*/ 843915 w 843915"/>
              <a:gd name="connsiteY3" fmla="*/ 2050 h 2022502"/>
            </a:gdLst>
            <a:ahLst/>
            <a:cxnLst>
              <a:cxn ang="0">
                <a:pos x="connsiteX0" y="connsiteY0"/>
              </a:cxn>
              <a:cxn ang="0">
                <a:pos x="connsiteX1" y="connsiteY1"/>
              </a:cxn>
              <a:cxn ang="0">
                <a:pos x="connsiteX2" y="connsiteY2"/>
              </a:cxn>
              <a:cxn ang="0">
                <a:pos x="connsiteX3" y="connsiteY3"/>
              </a:cxn>
            </a:cxnLst>
            <a:rect l="l" t="t" r="r" b="b"/>
            <a:pathLst>
              <a:path w="843915" h="2022502">
                <a:moveTo>
                  <a:pt x="0" y="2019127"/>
                </a:moveTo>
                <a:lnTo>
                  <a:pt x="498475" y="2022502"/>
                </a:lnTo>
                <a:cubicBezTo>
                  <a:pt x="496888" y="1350143"/>
                  <a:pt x="490538" y="672359"/>
                  <a:pt x="488951" y="0"/>
                </a:cubicBezTo>
                <a:lnTo>
                  <a:pt x="843915" y="2050"/>
                </a:lnTo>
              </a:path>
            </a:pathLst>
          </a:custGeom>
          <a:noFill/>
          <a:ln w="25400" cap="flat" cmpd="sng" algn="ctr">
            <a:solidFill>
              <a:schemeClr val="tx1"/>
            </a:solidFill>
            <a:prstDash val="solid"/>
            <a:round/>
            <a:headEnd type="oval" w="lg" len="lg"/>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564855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LPR 7150.2B In-depth: Preface (1/3)</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977784527"/>
              </p:ext>
            </p:extLst>
          </p:nvPr>
        </p:nvGraphicFramePr>
        <p:xfrm>
          <a:off x="375920" y="1298786"/>
          <a:ext cx="5445760" cy="4587240"/>
        </p:xfrm>
        <a:graphic>
          <a:graphicData uri="http://schemas.openxmlformats.org/drawingml/2006/table">
            <a:tbl>
              <a:tblPr firstRow="1" bandRow="1">
                <a:tableStyleId>{5C22544A-7EE6-4342-B048-85BDC9FD1C3A}</a:tableStyleId>
              </a:tblPr>
              <a:tblGrid>
                <a:gridCol w="5445760"/>
              </a:tblGrid>
              <a:tr h="370840">
                <a:tc>
                  <a:txBody>
                    <a:bodyPr/>
                    <a:lstStyle/>
                    <a:p>
                      <a:r>
                        <a:rPr lang="en-US" dirty="0" smtClean="0"/>
                        <a:t>NPR 7150.2B</a:t>
                      </a:r>
                      <a:r>
                        <a:rPr lang="en-US" baseline="0" dirty="0" smtClean="0"/>
                        <a:t> Software Classifications</a:t>
                      </a:r>
                      <a:endParaRPr lang="en-US" dirty="0"/>
                    </a:p>
                  </a:txBody>
                  <a:tcPr/>
                </a:tc>
              </a:tr>
              <a:tr h="370840">
                <a:tc>
                  <a:txBody>
                    <a:bodyPr/>
                    <a:lstStyle/>
                    <a:p>
                      <a:r>
                        <a:rPr lang="en-US" sz="1600" dirty="0" smtClean="0"/>
                        <a:t>Class A: Human Rated Space Software Systems</a:t>
                      </a:r>
                    </a:p>
                  </a:txBody>
                  <a:tcPr/>
                </a:tc>
              </a:tr>
              <a:tr h="370840">
                <a:tc>
                  <a:txBody>
                    <a:bodyPr/>
                    <a:lstStyle/>
                    <a:p>
                      <a:r>
                        <a:rPr lang="en-US" sz="1600" dirty="0" smtClean="0"/>
                        <a:t>Class B: Non-Human Space Rated Software Systems or Large Scale Aeronautics Vehicles</a:t>
                      </a:r>
                      <a:endParaRPr lang="en-US" sz="1600" dirty="0"/>
                    </a:p>
                  </a:txBody>
                  <a:tcPr/>
                </a:tc>
              </a:tr>
              <a:tr h="370840">
                <a:tc>
                  <a:txBody>
                    <a:bodyPr/>
                    <a:lstStyle/>
                    <a:p>
                      <a:r>
                        <a:rPr lang="en-US" sz="1600" dirty="0" smtClean="0"/>
                        <a:t>Class C:  Mission Support Software or Aeronautic Vehicles, or Major Engineering/Research Facility Software</a:t>
                      </a:r>
                      <a:endParaRPr lang="en-US" sz="1600" dirty="0"/>
                    </a:p>
                  </a:txBody>
                  <a:tcPr/>
                </a:tc>
              </a:tr>
              <a:tr h="370840">
                <a:tc>
                  <a:txBody>
                    <a:bodyPr/>
                    <a:lstStyle/>
                    <a:p>
                      <a:r>
                        <a:rPr lang="en-US" sz="1600" dirty="0" smtClean="0"/>
                        <a:t>Class D: Basic Science/Engineering Design and Research and Technology Software</a:t>
                      </a:r>
                    </a:p>
                  </a:txBody>
                  <a:tcPr/>
                </a:tc>
              </a:tr>
              <a:tr h="370840">
                <a:tc>
                  <a:txBody>
                    <a:bodyPr/>
                    <a:lstStyle/>
                    <a:p>
                      <a:r>
                        <a:rPr lang="en-US" sz="1600" dirty="0" smtClean="0"/>
                        <a:t>Class E: Design Concept and Research and Technology Software</a:t>
                      </a:r>
                    </a:p>
                  </a:txBody>
                  <a:tcPr/>
                </a:tc>
              </a:tr>
              <a:tr h="370840">
                <a:tc>
                  <a:txBody>
                    <a:bodyPr/>
                    <a:lstStyle/>
                    <a:p>
                      <a:r>
                        <a:rPr lang="en-US" sz="1600" dirty="0" smtClean="0"/>
                        <a:t>Class F: General Purpose Computing, Business and IT Software (Multi-Center or Multi- Program and Project)</a:t>
                      </a:r>
                    </a:p>
                  </a:txBody>
                  <a:tcPr/>
                </a:tc>
              </a:tr>
              <a:tr h="370840">
                <a:tc>
                  <a:txBody>
                    <a:bodyPr/>
                    <a:lstStyle/>
                    <a:p>
                      <a:r>
                        <a:rPr lang="en-US" sz="1600" dirty="0" smtClean="0"/>
                        <a:t>Class G:  General Purpose Computing, Business and IT Software (Single Center or Project)</a:t>
                      </a:r>
                    </a:p>
                  </a:txBody>
                  <a:tcPr/>
                </a:tc>
              </a:tr>
              <a:tr h="370840">
                <a:tc>
                  <a:txBody>
                    <a:bodyPr/>
                    <a:lstStyle/>
                    <a:p>
                      <a:r>
                        <a:rPr lang="en-US" sz="1600" dirty="0" smtClean="0"/>
                        <a:t>Class H: General Purpose Desktop Software</a:t>
                      </a:r>
                    </a:p>
                  </a:txBody>
                  <a:tcPr/>
                </a:tc>
              </a:tr>
            </a:tbl>
          </a:graphicData>
        </a:graphic>
      </p:graphicFrame>
      <p:sp>
        <p:nvSpPr>
          <p:cNvPr id="5" name="Right Brace 4"/>
          <p:cNvSpPr/>
          <p:nvPr/>
        </p:nvSpPr>
        <p:spPr bwMode="auto">
          <a:xfrm>
            <a:off x="5821680" y="1666240"/>
            <a:ext cx="518160" cy="2672080"/>
          </a:xfrm>
          <a:prstGeom prst="rightBrac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6" name="TextBox 5"/>
          <p:cNvSpPr txBox="1"/>
          <p:nvPr/>
        </p:nvSpPr>
        <p:spPr>
          <a:xfrm>
            <a:off x="6339840" y="2540615"/>
            <a:ext cx="5269391" cy="923330"/>
          </a:xfrm>
          <a:prstGeom prst="rect">
            <a:avLst/>
          </a:prstGeom>
          <a:noFill/>
        </p:spPr>
        <p:txBody>
          <a:bodyPr wrap="none" rtlCol="0">
            <a:spAutoFit/>
          </a:bodyPr>
          <a:lstStyle/>
          <a:p>
            <a:pPr marL="285750" indent="-285750">
              <a:buFont typeface="Arial" panose="020B0604020202020204" pitchFamily="34" charset="0"/>
              <a:buChar char="•"/>
            </a:pPr>
            <a:r>
              <a:rPr lang="en-US" dirty="0" smtClean="0"/>
              <a:t>LPR 7150.2B covers Langley’s application of </a:t>
            </a:r>
            <a:br>
              <a:rPr lang="en-US" dirty="0" smtClean="0"/>
            </a:br>
            <a:r>
              <a:rPr lang="en-US" dirty="0" smtClean="0"/>
              <a:t>NPR 7150.2B requirements to the engineering</a:t>
            </a:r>
            <a:br>
              <a:rPr lang="en-US" dirty="0" smtClean="0"/>
            </a:br>
            <a:r>
              <a:rPr lang="en-US" dirty="0" smtClean="0"/>
              <a:t>classes (A through E)</a:t>
            </a:r>
            <a:endParaRPr lang="en-US" dirty="0"/>
          </a:p>
        </p:txBody>
      </p:sp>
      <p:sp>
        <p:nvSpPr>
          <p:cNvPr id="7" name="Right Brace 6"/>
          <p:cNvSpPr/>
          <p:nvPr/>
        </p:nvSpPr>
        <p:spPr bwMode="auto">
          <a:xfrm>
            <a:off x="5821680" y="4338320"/>
            <a:ext cx="518160" cy="1547706"/>
          </a:xfrm>
          <a:prstGeom prst="rightBrac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endParaRPr>
          </a:p>
        </p:txBody>
      </p:sp>
      <p:sp>
        <p:nvSpPr>
          <p:cNvPr id="8" name="TextBox 7"/>
          <p:cNvSpPr txBox="1"/>
          <p:nvPr/>
        </p:nvSpPr>
        <p:spPr>
          <a:xfrm>
            <a:off x="6339840" y="4408698"/>
            <a:ext cx="5527040"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Office of the Chief Information Officer (OCIO) responsible for providing guidance on applying NPR 7150.2B to the information</a:t>
            </a:r>
            <a:br>
              <a:rPr lang="en-US" dirty="0" smtClean="0"/>
            </a:br>
            <a:r>
              <a:rPr lang="en-US" dirty="0" smtClean="0"/>
              <a:t>technology classes (F through H)</a:t>
            </a:r>
          </a:p>
          <a:p>
            <a:pPr marL="285750" indent="-285750">
              <a:buFont typeface="Arial" panose="020B0604020202020204" pitchFamily="34" charset="0"/>
              <a:buChar char="•"/>
            </a:pPr>
            <a:r>
              <a:rPr lang="en-US" dirty="0" smtClean="0"/>
              <a:t>Theses classes are out of scope for LPR 7150.2B</a:t>
            </a:r>
            <a:endParaRPr lang="en-US" dirty="0"/>
          </a:p>
        </p:txBody>
      </p:sp>
    </p:spTree>
    <p:extLst>
      <p:ext uri="{BB962C8B-B14F-4D97-AF65-F5344CB8AC3E}">
        <p14:creationId xmlns:p14="http://schemas.microsoft.com/office/powerpoint/2010/main" val="2551627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LPR 7150.2B In-depth: Preface </a:t>
            </a:r>
            <a:r>
              <a:rPr lang="en-US" dirty="0" smtClean="0"/>
              <a:t>(2/5)</a:t>
            </a:r>
            <a:endParaRPr lang="en-US" dirty="0"/>
          </a:p>
        </p:txBody>
      </p:sp>
      <p:sp>
        <p:nvSpPr>
          <p:cNvPr id="3" name="Content Placeholder 2"/>
          <p:cNvSpPr>
            <a:spLocks noGrp="1"/>
          </p:cNvSpPr>
          <p:nvPr>
            <p:ph idx="1"/>
          </p:nvPr>
        </p:nvSpPr>
        <p:spPr>
          <a:xfrm>
            <a:off x="535641" y="929640"/>
            <a:ext cx="11074400" cy="4953000"/>
          </a:xfrm>
        </p:spPr>
        <p:txBody>
          <a:bodyPr/>
          <a:lstStyle/>
          <a:p>
            <a:r>
              <a:rPr lang="en-US" dirty="0" smtClean="0"/>
              <a:t>What activities are in scope?</a:t>
            </a:r>
          </a:p>
          <a:p>
            <a:pPr lvl="1"/>
            <a:r>
              <a:rPr lang="en-US" dirty="0" smtClean="0"/>
              <a:t>All software engineering activities including development, maintenance, operations, retirement, management, acquisition, and assurance that are performed by or for LaRC</a:t>
            </a:r>
          </a:p>
          <a:p>
            <a:pPr lvl="1"/>
            <a:r>
              <a:rPr lang="en-US" dirty="0" smtClean="0"/>
              <a:t>Any program, project, task, contract, grant or partnership that performs software engineering</a:t>
            </a:r>
          </a:p>
          <a:p>
            <a:pPr lvl="2"/>
            <a:r>
              <a:rPr lang="en-US" dirty="0" smtClean="0"/>
              <a:t>Applicability for contracts, grants, or partnerships is as defined in the agreement with NASA</a:t>
            </a:r>
          </a:p>
          <a:p>
            <a:r>
              <a:rPr lang="en-US" dirty="0"/>
              <a:t>Who is in scope?</a:t>
            </a:r>
          </a:p>
          <a:p>
            <a:pPr lvl="1"/>
            <a:r>
              <a:rPr lang="en-US" dirty="0"/>
              <a:t>Civil servants, </a:t>
            </a:r>
            <a:r>
              <a:rPr lang="en-US" dirty="0" smtClean="0"/>
              <a:t>interns, contractors</a:t>
            </a:r>
            <a:r>
              <a:rPr lang="en-US" dirty="0"/>
              <a:t>, grantees, and partners participating in an in-scope </a:t>
            </a:r>
            <a:r>
              <a:rPr lang="en-US" dirty="0" smtClean="0"/>
              <a:t>activity </a:t>
            </a:r>
          </a:p>
          <a:p>
            <a:r>
              <a:rPr lang="en-US" dirty="0"/>
              <a:t>What products are in scope?</a:t>
            </a:r>
          </a:p>
          <a:p>
            <a:pPr lvl="1"/>
            <a:r>
              <a:rPr lang="en-US" i="1" dirty="0"/>
              <a:t>Computer programs, procedures, scripts, rules, and associated documentation and data pertaining to the development and operation of a computer system. This definition applies to software developed by NASA, software developed for NASA, commercial-off-the-shelf (COTS) software, Government-off-the-shelf (GOTS) software, modified-off-the-shelf (MOTS) software, reused software, auto-generated code, embedded software, the software executed on processors embedded in Programmable Logic Devices (see NASA-HDBK-4008), and open-source software components</a:t>
            </a:r>
            <a:r>
              <a:rPr lang="en-US" i="1" dirty="0" smtClean="0"/>
              <a:t>.</a:t>
            </a:r>
            <a:r>
              <a:rPr lang="en-US" dirty="0"/>
              <a:t> – NPR 7150.2B</a:t>
            </a:r>
            <a:endParaRPr lang="en-US" i="1" dirty="0" smtClean="0"/>
          </a:p>
        </p:txBody>
      </p:sp>
    </p:spTree>
    <p:extLst>
      <p:ext uri="{BB962C8B-B14F-4D97-AF65-F5344CB8AC3E}">
        <p14:creationId xmlns:p14="http://schemas.microsoft.com/office/powerpoint/2010/main" val="1530496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LPR 7150.2B In-depth: Preface </a:t>
            </a:r>
            <a:r>
              <a:rPr lang="en-US" dirty="0" smtClean="0"/>
              <a:t>(3/5)</a:t>
            </a:r>
            <a:endParaRPr lang="en-US" dirty="0"/>
          </a:p>
        </p:txBody>
      </p:sp>
      <p:sp>
        <p:nvSpPr>
          <p:cNvPr id="3" name="Content Placeholder 2"/>
          <p:cNvSpPr>
            <a:spLocks noGrp="1"/>
          </p:cNvSpPr>
          <p:nvPr>
            <p:ph idx="1"/>
          </p:nvPr>
        </p:nvSpPr>
        <p:spPr/>
        <p:txBody>
          <a:bodyPr/>
          <a:lstStyle/>
          <a:p>
            <a:r>
              <a:rPr lang="en-US" dirty="0"/>
              <a:t>What products are in scope</a:t>
            </a:r>
            <a:r>
              <a:rPr lang="en-US" dirty="0" smtClean="0"/>
              <a:t>? (cont.)</a:t>
            </a:r>
            <a:endParaRPr lang="en-US" dirty="0"/>
          </a:p>
          <a:p>
            <a:pPr lvl="1"/>
            <a:r>
              <a:rPr lang="en-US" dirty="0" smtClean="0"/>
              <a:t>Decoder: if </a:t>
            </a:r>
            <a:r>
              <a:rPr lang="en-US" dirty="0"/>
              <a:t>a product ultimately executes on a processor, it is software.</a:t>
            </a:r>
          </a:p>
          <a:p>
            <a:pPr lvl="2"/>
            <a:r>
              <a:rPr lang="en-US" dirty="0"/>
              <a:t>This includes execution on central processing units (CPUs), graphical processing units (GPUs), many integrated core (MIC) chips, and programmable logic controllers (PLCs).</a:t>
            </a:r>
          </a:p>
          <a:p>
            <a:pPr lvl="2"/>
            <a:r>
              <a:rPr lang="en-US" dirty="0"/>
              <a:t>Doesn’t matter how or where the software image is stored: hard disk, non-volatile memory (e.g. flash memory), or read-only memory (ROM); i.e., scope includes firmware and embedded software</a:t>
            </a:r>
            <a:r>
              <a:rPr lang="en-US" dirty="0" smtClean="0"/>
              <a:t>.</a:t>
            </a:r>
          </a:p>
          <a:p>
            <a:pPr lvl="1"/>
            <a:r>
              <a:rPr lang="en-US" dirty="0" smtClean="0"/>
              <a:t>Decoder: Documentation </a:t>
            </a:r>
            <a:r>
              <a:rPr lang="en-US" dirty="0"/>
              <a:t>or data is also in scope if </a:t>
            </a:r>
            <a:r>
              <a:rPr lang="en-US" dirty="0" smtClean="0"/>
              <a:t>it is a </a:t>
            </a:r>
            <a:r>
              <a:rPr lang="en-US" dirty="0"/>
              <a:t>software engineering work product </a:t>
            </a:r>
            <a:r>
              <a:rPr lang="en-US" dirty="0" smtClean="0"/>
              <a:t>or it is </a:t>
            </a:r>
            <a:r>
              <a:rPr lang="en-US" dirty="0"/>
              <a:t>necessary to execute the software for its intended </a:t>
            </a:r>
            <a:r>
              <a:rPr lang="en-US" dirty="0" smtClean="0"/>
              <a:t>purpose. For example,</a:t>
            </a:r>
          </a:p>
          <a:p>
            <a:pPr lvl="2"/>
            <a:r>
              <a:rPr lang="en-US" dirty="0" smtClean="0"/>
              <a:t>Data used to assess the outcome of software tests is in scope</a:t>
            </a:r>
          </a:p>
          <a:p>
            <a:pPr lvl="2"/>
            <a:r>
              <a:rPr lang="en-US" dirty="0" smtClean="0"/>
              <a:t>Configuration files read by the software during execution are in scope</a:t>
            </a:r>
          </a:p>
          <a:p>
            <a:pPr lvl="1"/>
            <a:r>
              <a:rPr lang="en-US" dirty="0"/>
              <a:t>LPR divides software into “developed software” and “non-developed software”</a:t>
            </a:r>
          </a:p>
          <a:p>
            <a:pPr lvl="2"/>
            <a:r>
              <a:rPr lang="en-US" dirty="0"/>
              <a:t>Developed software is new software or software modifications</a:t>
            </a:r>
          </a:p>
          <a:p>
            <a:pPr lvl="2"/>
            <a:r>
              <a:rPr lang="en-US" dirty="0"/>
              <a:t>Non-developed software is acquired (e.g., off-the-shelf) or reused software </a:t>
            </a:r>
          </a:p>
          <a:p>
            <a:pPr lvl="1"/>
            <a:endParaRPr lang="en-US" dirty="0"/>
          </a:p>
          <a:p>
            <a:endParaRPr lang="en-US" dirty="0"/>
          </a:p>
        </p:txBody>
      </p:sp>
    </p:spTree>
    <p:extLst>
      <p:ext uri="{BB962C8B-B14F-4D97-AF65-F5344CB8AC3E}">
        <p14:creationId xmlns:p14="http://schemas.microsoft.com/office/powerpoint/2010/main" val="2989402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LPR 7150.2B In-depth: Preface </a:t>
            </a:r>
            <a:r>
              <a:rPr lang="en-US" dirty="0" smtClean="0"/>
              <a:t>(4/5)</a:t>
            </a:r>
            <a:endParaRPr lang="en-US" dirty="0"/>
          </a:p>
        </p:txBody>
      </p:sp>
      <p:sp>
        <p:nvSpPr>
          <p:cNvPr id="3" name="Content Placeholder 2"/>
          <p:cNvSpPr>
            <a:spLocks noGrp="1"/>
          </p:cNvSpPr>
          <p:nvPr>
            <p:ph idx="1"/>
          </p:nvPr>
        </p:nvSpPr>
        <p:spPr>
          <a:xfrm>
            <a:off x="663388" y="1004047"/>
            <a:ext cx="11074400" cy="4953000"/>
          </a:xfrm>
        </p:spPr>
        <p:txBody>
          <a:bodyPr/>
          <a:lstStyle/>
          <a:p>
            <a:r>
              <a:rPr lang="en-US" dirty="0" smtClean="0"/>
              <a:t>Exceptions</a:t>
            </a:r>
          </a:p>
          <a:p>
            <a:pPr lvl="1"/>
            <a:r>
              <a:rPr lang="en-US" dirty="0"/>
              <a:t>If a product is ultimately realized as a gate design on a </a:t>
            </a:r>
            <a:r>
              <a:rPr lang="en-US" dirty="0" smtClean="0"/>
              <a:t>chip, it </a:t>
            </a:r>
            <a:r>
              <a:rPr lang="en-US" dirty="0"/>
              <a:t>is </a:t>
            </a:r>
            <a:r>
              <a:rPr lang="en-US" u="sng" dirty="0"/>
              <a:t>not</a:t>
            </a:r>
            <a:r>
              <a:rPr lang="en-US" dirty="0"/>
              <a:t> software and not in scope</a:t>
            </a:r>
            <a:r>
              <a:rPr lang="en-US" dirty="0" smtClean="0"/>
              <a:t>.  It is a complex electronics product.</a:t>
            </a:r>
          </a:p>
          <a:p>
            <a:pPr lvl="1"/>
            <a:r>
              <a:rPr lang="en-US" dirty="0" smtClean="0"/>
              <a:t>Classes F, G, and H.  The OCIO provides guidance for these classes.</a:t>
            </a:r>
          </a:p>
          <a:p>
            <a:pPr lvl="1"/>
            <a:r>
              <a:rPr lang="en-US" dirty="0"/>
              <a:t>A software activity started before May 14, 2013 (effectivity date of LPR 7150.2A)</a:t>
            </a:r>
          </a:p>
          <a:p>
            <a:pPr lvl="1"/>
            <a:r>
              <a:rPr lang="en-US" i="1" dirty="0" smtClean="0"/>
              <a:t>This </a:t>
            </a:r>
            <a:r>
              <a:rPr lang="en-US" i="1" dirty="0"/>
              <a:t>LPR does not apply if solely acquiring non-developed software for unmodified use outside the context of a NASA </a:t>
            </a:r>
            <a:r>
              <a:rPr lang="en-US" i="1" dirty="0" smtClean="0"/>
              <a:t>system </a:t>
            </a:r>
            <a:r>
              <a:rPr lang="en-US" dirty="0"/>
              <a:t>– LPR </a:t>
            </a:r>
            <a:r>
              <a:rPr lang="en-US" dirty="0" smtClean="0"/>
              <a:t>7150.2B</a:t>
            </a:r>
          </a:p>
          <a:p>
            <a:pPr lvl="2"/>
            <a:r>
              <a:rPr lang="en-US" dirty="0" smtClean="0"/>
              <a:t>Decoder:  </a:t>
            </a:r>
            <a:r>
              <a:rPr lang="en-US" sz="1800" dirty="0" smtClean="0"/>
              <a:t>LPR does not apply to embedded software in devices that are not integrated into a NASA system (e.g. a purchased oscilloscope may contain embedded software -  not in scope).</a:t>
            </a:r>
            <a:endParaRPr lang="en-US" dirty="0"/>
          </a:p>
          <a:p>
            <a:pPr lvl="1"/>
            <a:endParaRPr lang="en-US" dirty="0"/>
          </a:p>
        </p:txBody>
      </p:sp>
      <p:sp>
        <p:nvSpPr>
          <p:cNvPr id="4" name="TextBox 3"/>
          <p:cNvSpPr txBox="1"/>
          <p:nvPr/>
        </p:nvSpPr>
        <p:spPr>
          <a:xfrm>
            <a:off x="148590" y="489204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70890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LPR 7150.2B In-depth: Preface </a:t>
            </a:r>
            <a:r>
              <a:rPr lang="en-US" dirty="0" smtClean="0"/>
              <a:t>(5/5)</a:t>
            </a:r>
            <a:endParaRPr lang="en-US" dirty="0"/>
          </a:p>
        </p:txBody>
      </p:sp>
      <p:sp>
        <p:nvSpPr>
          <p:cNvPr id="3" name="Content Placeholder 2"/>
          <p:cNvSpPr>
            <a:spLocks noGrp="1"/>
          </p:cNvSpPr>
          <p:nvPr>
            <p:ph idx="1"/>
          </p:nvPr>
        </p:nvSpPr>
        <p:spPr/>
        <p:txBody>
          <a:bodyPr>
            <a:noAutofit/>
          </a:bodyPr>
          <a:lstStyle/>
          <a:p>
            <a:r>
              <a:rPr lang="en-US" sz="2000" dirty="0" smtClean="0"/>
              <a:t>Exceptions (cont.)</a:t>
            </a:r>
          </a:p>
          <a:p>
            <a:pPr lvl="1"/>
            <a:r>
              <a:rPr lang="en-US" sz="1800" i="1" dirty="0" smtClean="0"/>
              <a:t>This </a:t>
            </a:r>
            <a:r>
              <a:rPr lang="en-US" sz="1800" i="1" dirty="0"/>
              <a:t>LPR does not apply to non-safety critical, standalone software that: </a:t>
            </a:r>
          </a:p>
          <a:p>
            <a:pPr lvl="2"/>
            <a:r>
              <a:rPr lang="en-US" sz="1600" i="1" dirty="0"/>
              <a:t>Has no anticipated delivery, and; </a:t>
            </a:r>
          </a:p>
          <a:p>
            <a:pPr lvl="2"/>
            <a:r>
              <a:rPr lang="en-US" sz="1600" i="1" dirty="0"/>
              <a:t>Is not the subject of a publication or delivered/published analyses, and </a:t>
            </a:r>
          </a:p>
          <a:p>
            <a:pPr lvl="2"/>
            <a:r>
              <a:rPr lang="en-US" sz="1600" i="1" dirty="0"/>
              <a:t>Is not included in a system that is being delivered, and</a:t>
            </a:r>
          </a:p>
          <a:p>
            <a:pPr lvl="2"/>
            <a:r>
              <a:rPr lang="en-US" sz="1600" i="1" dirty="0"/>
              <a:t>Will not be used to make decisions on Class A, B, C, or D systems. </a:t>
            </a:r>
            <a:r>
              <a:rPr lang="en-US" sz="1600" dirty="0"/>
              <a:t>– LPR </a:t>
            </a:r>
            <a:r>
              <a:rPr lang="en-US" sz="1600" dirty="0" smtClean="0"/>
              <a:t>7150.2B</a:t>
            </a:r>
          </a:p>
          <a:p>
            <a:pPr lvl="1"/>
            <a:r>
              <a:rPr lang="en-US" sz="1800" dirty="0" smtClean="0"/>
              <a:t>Decoder: If the software has value only to its author, it is not in scope</a:t>
            </a:r>
          </a:p>
          <a:p>
            <a:pPr lvl="2"/>
            <a:r>
              <a:rPr lang="en-US" sz="1600" dirty="0" smtClean="0"/>
              <a:t>The exemption is intended for software that an individual writes at their desk to perform “back of the envelope” calculations or improve personal productivity</a:t>
            </a:r>
          </a:p>
          <a:p>
            <a:pPr lvl="2"/>
            <a:r>
              <a:rPr lang="en-US" sz="1600" dirty="0" smtClean="0"/>
              <a:t>In the exemption, the term “software” does not include the software’s output in scope; therefore, the software can be exempt even its outputs are published</a:t>
            </a:r>
          </a:p>
          <a:p>
            <a:pPr lvl="1"/>
            <a:r>
              <a:rPr lang="en-US" sz="1800" dirty="0" smtClean="0"/>
              <a:t>The software has value to others and the exemption does </a:t>
            </a:r>
            <a:r>
              <a:rPr lang="en-US" sz="1800" u="sng" dirty="0" smtClean="0"/>
              <a:t>not</a:t>
            </a:r>
            <a:r>
              <a:rPr lang="en-US" sz="1800" dirty="0" smtClean="0"/>
              <a:t> apply</a:t>
            </a:r>
          </a:p>
          <a:p>
            <a:pPr lvl="2"/>
            <a:r>
              <a:rPr lang="en-US" sz="1600" dirty="0" smtClean="0"/>
              <a:t>If the software is delivered, released, shared, or published</a:t>
            </a:r>
          </a:p>
          <a:p>
            <a:pPr lvl="2"/>
            <a:r>
              <a:rPr lang="en-US" sz="1600" dirty="0" smtClean="0"/>
              <a:t>If the software becomes a reportable item to a project or organization</a:t>
            </a:r>
            <a:endParaRPr lang="en-US" sz="1600" dirty="0"/>
          </a:p>
          <a:p>
            <a:pPr lvl="2"/>
            <a:r>
              <a:rPr lang="en-US" sz="1600" dirty="0" smtClean="0"/>
              <a:t>If the software executes in a NASA system (e.g., labs, facilities, aircraft, spacecraft)</a:t>
            </a:r>
          </a:p>
          <a:p>
            <a:pPr lvl="2"/>
            <a:r>
              <a:rPr lang="en-US" sz="1600" dirty="0" smtClean="0"/>
              <a:t>If the software output is used to make decisions on the specification, design, implementation, verification, validation, operation, or maintenance of a NASA system</a:t>
            </a:r>
          </a:p>
        </p:txBody>
      </p:sp>
    </p:spTree>
    <p:extLst>
      <p:ext uri="{BB962C8B-B14F-4D97-AF65-F5344CB8AC3E}">
        <p14:creationId xmlns:p14="http://schemas.microsoft.com/office/powerpoint/2010/main" val="798342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LPR 7150.2B In-depth: </a:t>
            </a:r>
            <a:r>
              <a:rPr lang="en-US" dirty="0" smtClean="0"/>
              <a:t>Chapter 1 </a:t>
            </a:r>
            <a:r>
              <a:rPr lang="en-US" dirty="0"/>
              <a:t>(5/5)</a:t>
            </a:r>
          </a:p>
        </p:txBody>
      </p:sp>
      <p:sp>
        <p:nvSpPr>
          <p:cNvPr id="3" name="Content Placeholder 2"/>
          <p:cNvSpPr>
            <a:spLocks noGrp="1"/>
          </p:cNvSpPr>
          <p:nvPr>
            <p:ph idx="1"/>
          </p:nvPr>
        </p:nvSpPr>
        <p:spPr/>
        <p:txBody>
          <a:bodyPr/>
          <a:lstStyle/>
          <a:p>
            <a:r>
              <a:rPr lang="en-US" dirty="0" smtClean="0"/>
              <a:t>Chapter 1 Center Level Requirements</a:t>
            </a:r>
          </a:p>
          <a:p>
            <a:pPr lvl="1"/>
            <a:r>
              <a:rPr lang="en-US" dirty="0" smtClean="0"/>
              <a:t>Defines the Langley implementation of NPR 7150.2B requirements that the NPR assigns to the Center or Center-level roles</a:t>
            </a:r>
          </a:p>
          <a:p>
            <a:pPr lvl="1"/>
            <a:r>
              <a:rPr lang="en-US" dirty="0" smtClean="0"/>
              <a:t>Identifies the Center-level roles and responsibilities for software engineering</a:t>
            </a:r>
          </a:p>
          <a:p>
            <a:r>
              <a:rPr lang="en-US" dirty="0" smtClean="0"/>
              <a:t>Primary Audience</a:t>
            </a:r>
          </a:p>
          <a:p>
            <a:pPr lvl="1"/>
            <a:r>
              <a:rPr lang="en-US" dirty="0" smtClean="0"/>
              <a:t>Senior leadership</a:t>
            </a:r>
          </a:p>
          <a:p>
            <a:pPr lvl="2"/>
            <a:r>
              <a:rPr lang="en-US" dirty="0" smtClean="0"/>
              <a:t>Engineering Directors</a:t>
            </a:r>
          </a:p>
          <a:p>
            <a:pPr lvl="2"/>
            <a:r>
              <a:rPr lang="en-US" dirty="0" smtClean="0"/>
              <a:t>Center Chief Engineer</a:t>
            </a:r>
          </a:p>
          <a:p>
            <a:pPr lvl="1"/>
            <a:r>
              <a:rPr lang="en-US" dirty="0" smtClean="0"/>
              <a:t>Head of the Mission Assurance Branch</a:t>
            </a:r>
          </a:p>
          <a:p>
            <a:pPr lvl="1"/>
            <a:r>
              <a:rPr lang="en-US" dirty="0"/>
              <a:t>LaRC </a:t>
            </a:r>
            <a:r>
              <a:rPr lang="en-US" dirty="0" smtClean="0"/>
              <a:t>Collaboration &amp; Talent Development Branch</a:t>
            </a:r>
          </a:p>
          <a:p>
            <a:pPr lvl="1"/>
            <a:r>
              <a:rPr lang="en-US" dirty="0" smtClean="0"/>
              <a:t>Software Engineering Process Group (SEPG) Members</a:t>
            </a:r>
          </a:p>
          <a:p>
            <a:pPr lvl="1"/>
            <a:r>
              <a:rPr lang="en-US" dirty="0" smtClean="0"/>
              <a:t>Representatives to the Agency Software Working Group (SWG)</a:t>
            </a:r>
          </a:p>
          <a:p>
            <a:pPr lvl="1"/>
            <a:r>
              <a:rPr lang="en-US" dirty="0" smtClean="0"/>
              <a:t>Program and Project Managers</a:t>
            </a:r>
            <a:endParaRPr lang="en-US" dirty="0"/>
          </a:p>
        </p:txBody>
      </p:sp>
    </p:spTree>
    <p:extLst>
      <p:ext uri="{BB962C8B-B14F-4D97-AF65-F5344CB8AC3E}">
        <p14:creationId xmlns:p14="http://schemas.microsoft.com/office/powerpoint/2010/main" val="261871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LPR 7150.2B In-depth: Chapter 1 </a:t>
            </a:r>
            <a:r>
              <a:rPr lang="en-US" dirty="0" smtClean="0"/>
              <a:t>(2/5</a:t>
            </a:r>
            <a:r>
              <a:rPr lang="en-US" dirty="0"/>
              <a:t>)</a:t>
            </a:r>
          </a:p>
        </p:txBody>
      </p:sp>
      <p:sp>
        <p:nvSpPr>
          <p:cNvPr id="6" name="TextBox 5"/>
          <p:cNvSpPr txBox="1"/>
          <p:nvPr/>
        </p:nvSpPr>
        <p:spPr>
          <a:xfrm>
            <a:off x="4969730" y="1183341"/>
            <a:ext cx="2252540" cy="461665"/>
          </a:xfrm>
          <a:prstGeom prst="rect">
            <a:avLst/>
          </a:prstGeom>
          <a:noFill/>
        </p:spPr>
        <p:txBody>
          <a:bodyPr wrap="none" rtlCol="0">
            <a:spAutoFit/>
          </a:bodyPr>
          <a:lstStyle/>
          <a:p>
            <a:r>
              <a:rPr lang="en-US" sz="2400" b="1" dirty="0" smtClean="0"/>
              <a:t>Appointments</a:t>
            </a:r>
            <a:endParaRPr lang="en-US" sz="2400" b="1" dirty="0"/>
          </a:p>
        </p:txBody>
      </p:sp>
      <p:grpSp>
        <p:nvGrpSpPr>
          <p:cNvPr id="25" name="Group 24"/>
          <p:cNvGrpSpPr/>
          <p:nvPr/>
        </p:nvGrpSpPr>
        <p:grpSpPr>
          <a:xfrm>
            <a:off x="1689847" y="1876116"/>
            <a:ext cx="8812306" cy="3345659"/>
            <a:chOff x="1615242" y="1943351"/>
            <a:chExt cx="8812306" cy="3345659"/>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5242" y="1943351"/>
              <a:ext cx="914400" cy="91440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13148" y="1943351"/>
              <a:ext cx="914400" cy="914400"/>
            </a:xfrm>
            <a:prstGeom prst="rect">
              <a:avLst/>
            </a:prstGeom>
          </p:spPr>
        </p:pic>
        <p:sp>
          <p:nvSpPr>
            <p:cNvPr id="7" name="TextBox 6"/>
            <p:cNvSpPr txBox="1"/>
            <p:nvPr/>
          </p:nvSpPr>
          <p:spPr>
            <a:xfrm>
              <a:off x="2529642" y="2077385"/>
              <a:ext cx="1415772" cy="646331"/>
            </a:xfrm>
            <a:prstGeom prst="rect">
              <a:avLst/>
            </a:prstGeom>
            <a:noFill/>
          </p:spPr>
          <p:txBody>
            <a:bodyPr wrap="none" rtlCol="0">
              <a:spAutoFit/>
            </a:bodyPr>
            <a:lstStyle/>
            <a:p>
              <a:r>
                <a:rPr lang="en-US" dirty="0" smtClean="0"/>
                <a:t>Engineering</a:t>
              </a:r>
            </a:p>
            <a:p>
              <a:r>
                <a:rPr lang="en-US" dirty="0" smtClean="0"/>
                <a:t>Director</a:t>
              </a:r>
              <a:endParaRPr lang="en-US" dirty="0"/>
            </a:p>
          </p:txBody>
        </p:sp>
        <p:sp>
          <p:nvSpPr>
            <p:cNvPr id="8" name="TextBox 7"/>
            <p:cNvSpPr txBox="1"/>
            <p:nvPr/>
          </p:nvSpPr>
          <p:spPr>
            <a:xfrm>
              <a:off x="7776711" y="1943351"/>
              <a:ext cx="1736437" cy="923330"/>
            </a:xfrm>
            <a:prstGeom prst="rect">
              <a:avLst/>
            </a:prstGeom>
            <a:noFill/>
          </p:spPr>
          <p:txBody>
            <a:bodyPr wrap="none" rtlCol="0">
              <a:spAutoFit/>
            </a:bodyPr>
            <a:lstStyle/>
            <a:p>
              <a:pPr algn="r"/>
              <a:r>
                <a:rPr lang="en-US" dirty="0" smtClean="0"/>
                <a:t>Directorate</a:t>
              </a:r>
            </a:p>
            <a:p>
              <a:pPr algn="r"/>
              <a:r>
                <a:rPr lang="en-US" dirty="0" smtClean="0"/>
                <a:t>Representative</a:t>
              </a:r>
            </a:p>
            <a:p>
              <a:pPr algn="r"/>
              <a:r>
                <a:rPr lang="en-US" dirty="0" smtClean="0"/>
                <a:t>to the SEPG</a:t>
              </a:r>
              <a:endParaRPr lang="en-US" dirty="0"/>
            </a:p>
          </p:txBody>
        </p:sp>
        <p:cxnSp>
          <p:nvCxnSpPr>
            <p:cNvPr id="10" name="Straight Arrow Connector 9"/>
            <p:cNvCxnSpPr>
              <a:stCxn id="7" idx="3"/>
              <a:endCxn id="8" idx="1"/>
            </p:cNvCxnSpPr>
            <p:nvPr/>
          </p:nvCxnSpPr>
          <p:spPr bwMode="auto">
            <a:xfrm>
              <a:off x="3945414" y="2400551"/>
              <a:ext cx="3831297" cy="4465"/>
            </a:xfrm>
            <a:prstGeom prst="straightConnector1">
              <a:avLst/>
            </a:prstGeom>
            <a:noFill/>
            <a:ln w="381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5242" y="3161213"/>
              <a:ext cx="914400" cy="914400"/>
            </a:xfrm>
            <a:prstGeom prst="rect">
              <a:avLst/>
            </a:prstGeom>
          </p:spPr>
        </p:pic>
        <p:sp>
          <p:nvSpPr>
            <p:cNvPr id="13" name="TextBox 12"/>
            <p:cNvSpPr txBox="1"/>
            <p:nvPr/>
          </p:nvSpPr>
          <p:spPr>
            <a:xfrm>
              <a:off x="2529642" y="3161213"/>
              <a:ext cx="1107996" cy="923330"/>
            </a:xfrm>
            <a:prstGeom prst="rect">
              <a:avLst/>
            </a:prstGeom>
            <a:noFill/>
          </p:spPr>
          <p:txBody>
            <a:bodyPr wrap="none" rtlCol="0">
              <a:spAutoFit/>
            </a:bodyPr>
            <a:lstStyle/>
            <a:p>
              <a:r>
                <a:rPr lang="en-US" dirty="0" smtClean="0"/>
                <a:t>Center</a:t>
              </a:r>
            </a:p>
            <a:p>
              <a:r>
                <a:rPr lang="en-US" dirty="0" smtClean="0"/>
                <a:t>Chief</a:t>
              </a:r>
            </a:p>
            <a:p>
              <a:r>
                <a:rPr lang="en-US" dirty="0" smtClean="0"/>
                <a:t>Engineer</a:t>
              </a:r>
              <a:endParaRPr lang="en-US"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13148" y="3161213"/>
              <a:ext cx="914400" cy="914400"/>
            </a:xfrm>
            <a:prstGeom prst="rect">
              <a:avLst/>
            </a:prstGeom>
          </p:spPr>
        </p:pic>
        <p:sp>
          <p:nvSpPr>
            <p:cNvPr id="15" name="TextBox 14"/>
            <p:cNvSpPr txBox="1"/>
            <p:nvPr/>
          </p:nvSpPr>
          <p:spPr>
            <a:xfrm>
              <a:off x="7699766" y="3161213"/>
              <a:ext cx="1813382" cy="923330"/>
            </a:xfrm>
            <a:prstGeom prst="rect">
              <a:avLst/>
            </a:prstGeom>
            <a:noFill/>
          </p:spPr>
          <p:txBody>
            <a:bodyPr wrap="none" rtlCol="0">
              <a:spAutoFit/>
            </a:bodyPr>
            <a:lstStyle/>
            <a:p>
              <a:pPr algn="r"/>
              <a:r>
                <a:rPr lang="en-US" dirty="0" smtClean="0"/>
                <a:t>LaRC</a:t>
              </a:r>
            </a:p>
            <a:p>
              <a:pPr algn="r"/>
              <a:r>
                <a:rPr lang="en-US" dirty="0" smtClean="0"/>
                <a:t>Representative</a:t>
              </a:r>
            </a:p>
            <a:p>
              <a:pPr algn="r"/>
              <a:r>
                <a:rPr lang="en-US" dirty="0" smtClean="0"/>
                <a:t>to Agency SWG</a:t>
              </a:r>
              <a:endParaRPr lang="en-US" dirty="0"/>
            </a:p>
          </p:txBody>
        </p:sp>
        <p:cxnSp>
          <p:nvCxnSpPr>
            <p:cNvPr id="16" name="Straight Arrow Connector 15"/>
            <p:cNvCxnSpPr/>
            <p:nvPr/>
          </p:nvCxnSpPr>
          <p:spPr bwMode="auto">
            <a:xfrm>
              <a:off x="3637638" y="3618413"/>
              <a:ext cx="4139073" cy="0"/>
            </a:xfrm>
            <a:prstGeom prst="straightConnector1">
              <a:avLst/>
            </a:prstGeom>
            <a:noFill/>
            <a:ln w="381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5242" y="4365680"/>
              <a:ext cx="914400" cy="914400"/>
            </a:xfrm>
            <a:prstGeom prst="rect">
              <a:avLst/>
            </a:prstGeom>
          </p:spPr>
        </p:pic>
        <p:sp>
          <p:nvSpPr>
            <p:cNvPr id="19" name="TextBox 18"/>
            <p:cNvSpPr txBox="1"/>
            <p:nvPr/>
          </p:nvSpPr>
          <p:spPr>
            <a:xfrm>
              <a:off x="2529642" y="4365680"/>
              <a:ext cx="2108334" cy="923330"/>
            </a:xfrm>
            <a:prstGeom prst="rect">
              <a:avLst/>
            </a:prstGeom>
            <a:noFill/>
          </p:spPr>
          <p:txBody>
            <a:bodyPr wrap="none" rtlCol="0">
              <a:spAutoFit/>
            </a:bodyPr>
            <a:lstStyle/>
            <a:p>
              <a:r>
                <a:rPr lang="en-US" dirty="0" smtClean="0"/>
                <a:t>Head,</a:t>
              </a:r>
            </a:p>
            <a:p>
              <a:r>
                <a:rPr lang="en-US" dirty="0" smtClean="0"/>
                <a:t>Mission Assurance</a:t>
              </a:r>
            </a:p>
            <a:p>
              <a:r>
                <a:rPr lang="en-US" dirty="0" smtClean="0"/>
                <a:t>Branch</a:t>
              </a:r>
              <a:endParaRPr lang="en-US" dirty="0"/>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13148" y="4356750"/>
              <a:ext cx="914400" cy="914400"/>
            </a:xfrm>
            <a:prstGeom prst="rect">
              <a:avLst/>
            </a:prstGeom>
          </p:spPr>
        </p:pic>
        <p:sp>
          <p:nvSpPr>
            <p:cNvPr id="21" name="TextBox 20"/>
            <p:cNvSpPr txBox="1"/>
            <p:nvPr/>
          </p:nvSpPr>
          <p:spPr>
            <a:xfrm>
              <a:off x="7661295" y="4356750"/>
              <a:ext cx="1851853" cy="923330"/>
            </a:xfrm>
            <a:prstGeom prst="rect">
              <a:avLst/>
            </a:prstGeom>
            <a:noFill/>
          </p:spPr>
          <p:txBody>
            <a:bodyPr wrap="none" rtlCol="0">
              <a:spAutoFit/>
            </a:bodyPr>
            <a:lstStyle/>
            <a:p>
              <a:pPr algn="r"/>
              <a:r>
                <a:rPr lang="en-US" dirty="0" smtClean="0"/>
                <a:t>Center Software</a:t>
              </a:r>
            </a:p>
            <a:p>
              <a:pPr algn="r"/>
              <a:r>
                <a:rPr lang="en-US" dirty="0" smtClean="0"/>
                <a:t>Assurance</a:t>
              </a:r>
            </a:p>
            <a:p>
              <a:pPr algn="r"/>
              <a:r>
                <a:rPr lang="en-US" dirty="0" smtClean="0"/>
                <a:t>Manager</a:t>
              </a:r>
              <a:endParaRPr lang="en-US" dirty="0"/>
            </a:p>
          </p:txBody>
        </p:sp>
        <p:cxnSp>
          <p:nvCxnSpPr>
            <p:cNvPr id="22" name="Straight Arrow Connector 21"/>
            <p:cNvCxnSpPr>
              <a:stCxn id="19" idx="3"/>
              <a:endCxn id="21" idx="1"/>
            </p:cNvCxnSpPr>
            <p:nvPr/>
          </p:nvCxnSpPr>
          <p:spPr bwMode="auto">
            <a:xfrm flipV="1">
              <a:off x="4637976" y="4818415"/>
              <a:ext cx="3023319" cy="8930"/>
            </a:xfrm>
            <a:prstGeom prst="straightConnector1">
              <a:avLst/>
            </a:prstGeom>
            <a:noFill/>
            <a:ln w="381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6" name="TextBox 25"/>
          <p:cNvSpPr txBox="1"/>
          <p:nvPr/>
        </p:nvSpPr>
        <p:spPr>
          <a:xfrm>
            <a:off x="5544491" y="2408172"/>
            <a:ext cx="1056700" cy="369332"/>
          </a:xfrm>
          <a:prstGeom prst="rect">
            <a:avLst/>
          </a:prstGeom>
          <a:noFill/>
        </p:spPr>
        <p:txBody>
          <a:bodyPr wrap="none" rtlCol="0">
            <a:spAutoFit/>
          </a:bodyPr>
          <a:lstStyle/>
          <a:p>
            <a:r>
              <a:rPr lang="en-US" dirty="0" smtClean="0"/>
              <a:t>appoints</a:t>
            </a:r>
            <a:endParaRPr lang="en-US" dirty="0"/>
          </a:p>
        </p:txBody>
      </p:sp>
      <p:sp>
        <p:nvSpPr>
          <p:cNvPr id="27" name="TextBox 26"/>
          <p:cNvSpPr txBox="1"/>
          <p:nvPr/>
        </p:nvSpPr>
        <p:spPr>
          <a:xfrm>
            <a:off x="5544491" y="3605017"/>
            <a:ext cx="1056700" cy="369332"/>
          </a:xfrm>
          <a:prstGeom prst="rect">
            <a:avLst/>
          </a:prstGeom>
          <a:noFill/>
        </p:spPr>
        <p:txBody>
          <a:bodyPr wrap="none" rtlCol="0">
            <a:spAutoFit/>
          </a:bodyPr>
          <a:lstStyle/>
          <a:p>
            <a:r>
              <a:rPr lang="en-US" dirty="0" smtClean="0"/>
              <a:t>appoints</a:t>
            </a:r>
            <a:endParaRPr lang="en-US" dirty="0"/>
          </a:p>
        </p:txBody>
      </p:sp>
      <p:sp>
        <p:nvSpPr>
          <p:cNvPr id="28" name="TextBox 27"/>
          <p:cNvSpPr txBox="1"/>
          <p:nvPr/>
        </p:nvSpPr>
        <p:spPr>
          <a:xfrm>
            <a:off x="5544491" y="4801862"/>
            <a:ext cx="1056700" cy="369332"/>
          </a:xfrm>
          <a:prstGeom prst="rect">
            <a:avLst/>
          </a:prstGeom>
          <a:noFill/>
        </p:spPr>
        <p:txBody>
          <a:bodyPr wrap="none" rtlCol="0">
            <a:spAutoFit/>
          </a:bodyPr>
          <a:lstStyle/>
          <a:p>
            <a:r>
              <a:rPr lang="en-US" dirty="0" smtClean="0"/>
              <a:t>appoints</a:t>
            </a:r>
            <a:endParaRPr lang="en-US" dirty="0"/>
          </a:p>
        </p:txBody>
      </p:sp>
      <p:sp>
        <p:nvSpPr>
          <p:cNvPr id="29" name="TextBox 28"/>
          <p:cNvSpPr txBox="1"/>
          <p:nvPr/>
        </p:nvSpPr>
        <p:spPr>
          <a:xfrm>
            <a:off x="7222270" y="5552287"/>
            <a:ext cx="4671472" cy="584775"/>
          </a:xfrm>
          <a:prstGeom prst="rect">
            <a:avLst/>
          </a:prstGeom>
          <a:noFill/>
          <a:ln>
            <a:solidFill>
              <a:srgbClr val="0070C0"/>
            </a:solidFill>
          </a:ln>
        </p:spPr>
        <p:txBody>
          <a:bodyPr wrap="none" rtlCol="0">
            <a:spAutoFit/>
          </a:bodyPr>
          <a:lstStyle/>
          <a:p>
            <a:r>
              <a:rPr lang="en-US" sz="1600" dirty="0" smtClean="0"/>
              <a:t>SEPG	= Software Engineering Process Group</a:t>
            </a:r>
          </a:p>
          <a:p>
            <a:r>
              <a:rPr lang="en-US" sz="1600" dirty="0" smtClean="0"/>
              <a:t>SWG	= Software Working Group</a:t>
            </a:r>
            <a:endParaRPr lang="en-US" sz="1600" dirty="0"/>
          </a:p>
        </p:txBody>
      </p:sp>
    </p:spTree>
    <p:extLst>
      <p:ext uri="{BB962C8B-B14F-4D97-AF65-F5344CB8AC3E}">
        <p14:creationId xmlns:p14="http://schemas.microsoft.com/office/powerpoint/2010/main" val="2281063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LPR 7150.2B In-depth: Chapter 1 </a:t>
            </a:r>
            <a:r>
              <a:rPr lang="en-US" dirty="0" smtClean="0"/>
              <a:t>(3/5</a:t>
            </a:r>
            <a:r>
              <a:rPr lang="en-US" dirty="0"/>
              <a:t>)</a:t>
            </a:r>
          </a:p>
        </p:txBody>
      </p:sp>
      <p:sp>
        <p:nvSpPr>
          <p:cNvPr id="3" name="Content Placeholder 2"/>
          <p:cNvSpPr>
            <a:spLocks noGrp="1"/>
          </p:cNvSpPr>
          <p:nvPr>
            <p:ph idx="1"/>
          </p:nvPr>
        </p:nvSpPr>
        <p:spPr>
          <a:xfrm>
            <a:off x="609600" y="1626530"/>
            <a:ext cx="11074400" cy="4317070"/>
          </a:xfrm>
        </p:spPr>
        <p:txBody>
          <a:bodyPr/>
          <a:lstStyle/>
          <a:p>
            <a:r>
              <a:rPr lang="en-US" sz="2000" dirty="0" smtClean="0"/>
              <a:t>Maintains LPR 7150.2B</a:t>
            </a:r>
          </a:p>
          <a:p>
            <a:r>
              <a:rPr lang="en-US" sz="2000" dirty="0" smtClean="0"/>
              <a:t>Maintains, staffs, and implements the Center Plan for LaRC Software Process Improvement</a:t>
            </a:r>
          </a:p>
          <a:p>
            <a:pPr lvl="1"/>
            <a:r>
              <a:rPr lang="en-US" sz="1800" dirty="0" smtClean="0"/>
              <a:t>Advance and monitor software engineering capability</a:t>
            </a:r>
          </a:p>
          <a:p>
            <a:pPr lvl="1"/>
            <a:r>
              <a:rPr lang="en-US" sz="1800" dirty="0" smtClean="0"/>
              <a:t>Copy available at </a:t>
            </a:r>
            <a:r>
              <a:rPr lang="en-US" sz="1800" dirty="0" smtClean="0">
                <a:hlinkClick r:id="rId2"/>
              </a:rPr>
              <a:t>http</a:t>
            </a:r>
            <a:r>
              <a:rPr lang="en-US" sz="1800" dirty="0">
                <a:hlinkClick r:id="rId2"/>
              </a:rPr>
              <a:t>://sw-eng.larc.nasa.gov</a:t>
            </a:r>
            <a:r>
              <a:rPr lang="en-US" sz="1800" dirty="0" smtClean="0">
                <a:hlinkClick r:id="rId2"/>
              </a:rPr>
              <a:t>/</a:t>
            </a:r>
            <a:r>
              <a:rPr lang="en-US" sz="1800" dirty="0" smtClean="0"/>
              <a:t> </a:t>
            </a:r>
          </a:p>
          <a:p>
            <a:r>
              <a:rPr lang="en-US" sz="2000" dirty="0" smtClean="0"/>
              <a:t>Establish and maintain the LaRC Software Metrics Repository</a:t>
            </a:r>
          </a:p>
          <a:p>
            <a:pPr lvl="1"/>
            <a:r>
              <a:rPr lang="en-US" sz="1800" dirty="0" smtClean="0"/>
              <a:t>Collects measures from Class A, Class B, Class C, and safety-critical software projects</a:t>
            </a:r>
          </a:p>
          <a:p>
            <a:pPr lvl="1"/>
            <a:r>
              <a:rPr lang="en-US" sz="1800" dirty="0" smtClean="0"/>
              <a:t>List of measures in LPR 7150.2B Appendix F</a:t>
            </a:r>
          </a:p>
          <a:p>
            <a:pPr lvl="1"/>
            <a:r>
              <a:rPr lang="en-US" sz="1800" dirty="0" smtClean="0"/>
              <a:t>Forms </a:t>
            </a:r>
            <a:r>
              <a:rPr lang="en-US" sz="1800" dirty="0"/>
              <a:t>at </a:t>
            </a:r>
            <a:r>
              <a:rPr lang="en-US" sz="1800" dirty="0">
                <a:hlinkClick r:id="rId3"/>
              </a:rPr>
              <a:t>https://sw-eng.larc.nasa.gov/metrics-collection</a:t>
            </a:r>
            <a:r>
              <a:rPr lang="en-US" sz="1800" dirty="0" smtClean="0">
                <a:hlinkClick r:id="rId3"/>
              </a:rPr>
              <a:t>/</a:t>
            </a:r>
            <a:r>
              <a:rPr lang="en-US" sz="1800" dirty="0" smtClean="0"/>
              <a:t> </a:t>
            </a:r>
          </a:p>
          <a:p>
            <a:pPr lvl="1"/>
            <a:r>
              <a:rPr lang="en-US" sz="1800" dirty="0" smtClean="0"/>
              <a:t>Analyzes measures and reports results to Chief Engineer’s Board annually</a:t>
            </a:r>
          </a:p>
          <a:p>
            <a:r>
              <a:rPr lang="en-US" sz="2000" dirty="0" smtClean="0"/>
              <a:t>Maintain and implement a software training plan</a:t>
            </a:r>
          </a:p>
          <a:p>
            <a:r>
              <a:rPr lang="en-US" sz="2000" dirty="0" smtClean="0"/>
              <a:t>Solicits software assets from organizational units for Agency process asset library</a:t>
            </a:r>
          </a:p>
          <a:p>
            <a:r>
              <a:rPr lang="en-US" sz="2000" dirty="0" smtClean="0"/>
              <a:t>See charter </a:t>
            </a:r>
            <a:r>
              <a:rPr lang="en-US" sz="2000" dirty="0"/>
              <a:t>in LAPD 1150.2 </a:t>
            </a:r>
            <a:r>
              <a:rPr lang="en-US" sz="2000" dirty="0" smtClean="0"/>
              <a:t>Councils</a:t>
            </a:r>
            <a:r>
              <a:rPr lang="en-US" sz="2000" dirty="0"/>
              <a:t>, Boards, Panels, Committees, Teams, and Groups </a:t>
            </a:r>
            <a:endParaRPr lang="en-US" sz="2000" dirty="0" smtClean="0"/>
          </a:p>
        </p:txBody>
      </p:sp>
      <p:sp>
        <p:nvSpPr>
          <p:cNvPr id="4" name="TextBox 3"/>
          <p:cNvSpPr txBox="1"/>
          <p:nvPr/>
        </p:nvSpPr>
        <p:spPr>
          <a:xfrm>
            <a:off x="2164131" y="954740"/>
            <a:ext cx="7968848" cy="523220"/>
          </a:xfrm>
          <a:prstGeom prst="rect">
            <a:avLst/>
          </a:prstGeom>
          <a:noFill/>
        </p:spPr>
        <p:txBody>
          <a:bodyPr wrap="none" rtlCol="0">
            <a:spAutoFit/>
          </a:bodyPr>
          <a:lstStyle/>
          <a:p>
            <a:r>
              <a:rPr lang="en-US" sz="2800" b="1" dirty="0" smtClean="0"/>
              <a:t>Software Engineering Process Group (SEPG)</a:t>
            </a:r>
            <a:endParaRPr lang="en-US" sz="2800" b="1" dirty="0"/>
          </a:p>
        </p:txBody>
      </p:sp>
    </p:spTree>
    <p:extLst>
      <p:ext uri="{BB962C8B-B14F-4D97-AF65-F5344CB8AC3E}">
        <p14:creationId xmlns:p14="http://schemas.microsoft.com/office/powerpoint/2010/main" val="1653588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half" idx="1"/>
          </p:nvPr>
        </p:nvSpPr>
        <p:spPr/>
        <p:txBody>
          <a:bodyPr/>
          <a:lstStyle/>
          <a:p>
            <a:r>
              <a:rPr lang="en-US" sz="2400" dirty="0" smtClean="0"/>
              <a:t>Audience</a:t>
            </a:r>
          </a:p>
          <a:p>
            <a:r>
              <a:rPr lang="en-US" sz="2400" dirty="0" smtClean="0"/>
              <a:t>Course Objectives</a:t>
            </a:r>
          </a:p>
          <a:p>
            <a:r>
              <a:rPr lang="en-US" sz="2400" dirty="0" smtClean="0"/>
              <a:t>What has changed?</a:t>
            </a:r>
          </a:p>
          <a:p>
            <a:r>
              <a:rPr lang="en-US" sz="2400" dirty="0" smtClean="0"/>
              <a:t>Document Relationships</a:t>
            </a:r>
          </a:p>
          <a:p>
            <a:r>
              <a:rPr lang="en-US" sz="2400" dirty="0" smtClean="0"/>
              <a:t>Document Structure</a:t>
            </a:r>
          </a:p>
          <a:p>
            <a:r>
              <a:rPr lang="en-US" sz="2400" dirty="0" smtClean="0"/>
              <a:t>LPR 7150.2B In-depth: Preface</a:t>
            </a:r>
          </a:p>
          <a:p>
            <a:r>
              <a:rPr lang="en-US" sz="2400" dirty="0"/>
              <a:t>LPR 7150.2B In-depth: </a:t>
            </a:r>
            <a:r>
              <a:rPr lang="en-US" sz="2400" dirty="0" smtClean="0"/>
              <a:t>Chapter 1</a:t>
            </a:r>
          </a:p>
          <a:p>
            <a:endParaRPr lang="en-US" dirty="0" smtClean="0"/>
          </a:p>
          <a:p>
            <a:endParaRPr lang="en-US" dirty="0" smtClean="0"/>
          </a:p>
          <a:p>
            <a:endParaRPr lang="en-US" dirty="0"/>
          </a:p>
        </p:txBody>
      </p:sp>
      <p:sp>
        <p:nvSpPr>
          <p:cNvPr id="4" name="Content Placeholder 3"/>
          <p:cNvSpPr>
            <a:spLocks noGrp="1"/>
          </p:cNvSpPr>
          <p:nvPr>
            <p:ph sz="half" idx="2"/>
          </p:nvPr>
        </p:nvSpPr>
        <p:spPr/>
        <p:txBody>
          <a:bodyPr/>
          <a:lstStyle/>
          <a:p>
            <a:r>
              <a:rPr lang="en-US" sz="2400" dirty="0"/>
              <a:t>LPR 7150.2B In-depth: Chapters 2 &amp; 3</a:t>
            </a:r>
          </a:p>
          <a:p>
            <a:pPr lvl="1"/>
            <a:r>
              <a:rPr lang="en-US" sz="2000" dirty="0"/>
              <a:t>Project Level Roles</a:t>
            </a:r>
          </a:p>
          <a:p>
            <a:pPr lvl="1"/>
            <a:r>
              <a:rPr lang="en-US" sz="2000" dirty="0"/>
              <a:t>Software Classification</a:t>
            </a:r>
          </a:p>
          <a:p>
            <a:pPr lvl="1"/>
            <a:r>
              <a:rPr lang="en-US" sz="2000" dirty="0" smtClean="0"/>
              <a:t>Compliance Matrix</a:t>
            </a:r>
            <a:endParaRPr lang="en-US" sz="2000" dirty="0"/>
          </a:p>
          <a:p>
            <a:pPr lvl="1"/>
            <a:r>
              <a:rPr lang="en-US" sz="2000" dirty="0"/>
              <a:t>Tailoring Approvals</a:t>
            </a:r>
          </a:p>
          <a:p>
            <a:pPr lvl="1"/>
            <a:r>
              <a:rPr lang="en-US" sz="2000" dirty="0"/>
              <a:t>Software Documents, Records, and Data</a:t>
            </a:r>
          </a:p>
          <a:p>
            <a:pPr lvl="1"/>
            <a:r>
              <a:rPr lang="en-US" sz="2000" dirty="0" smtClean="0"/>
              <a:t>Acquisition</a:t>
            </a:r>
            <a:endParaRPr lang="en-US" sz="2000" dirty="0"/>
          </a:p>
          <a:p>
            <a:pPr lvl="1"/>
            <a:r>
              <a:rPr lang="en-US" sz="2000" dirty="0"/>
              <a:t>Project </a:t>
            </a:r>
            <a:r>
              <a:rPr lang="en-US" sz="2000" dirty="0" smtClean="0"/>
              <a:t>Portfolios</a:t>
            </a:r>
          </a:p>
          <a:p>
            <a:r>
              <a:rPr lang="en-US" sz="2400" dirty="0" smtClean="0"/>
              <a:t>LPR 7150.2B In-depth: Appendix G</a:t>
            </a:r>
            <a:endParaRPr lang="en-US" sz="2400" dirty="0"/>
          </a:p>
          <a:p>
            <a:endParaRPr lang="en-US" dirty="0"/>
          </a:p>
        </p:txBody>
      </p:sp>
    </p:spTree>
    <p:extLst>
      <p:ext uri="{BB962C8B-B14F-4D97-AF65-F5344CB8AC3E}">
        <p14:creationId xmlns:p14="http://schemas.microsoft.com/office/powerpoint/2010/main" val="3067407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LPR 7150.2B In-depth: Chapter 1 </a:t>
            </a:r>
            <a:r>
              <a:rPr lang="en-US" dirty="0" smtClean="0"/>
              <a:t>(4/5</a:t>
            </a:r>
            <a:r>
              <a:rPr lang="en-US" dirty="0"/>
              <a:t>)</a:t>
            </a:r>
          </a:p>
        </p:txBody>
      </p:sp>
      <p:sp>
        <p:nvSpPr>
          <p:cNvPr id="3" name="Content Placeholder 2"/>
          <p:cNvSpPr>
            <a:spLocks noGrp="1"/>
          </p:cNvSpPr>
          <p:nvPr>
            <p:ph idx="1"/>
          </p:nvPr>
        </p:nvSpPr>
        <p:spPr>
          <a:xfrm>
            <a:off x="535641" y="1761564"/>
            <a:ext cx="11074400" cy="3993776"/>
          </a:xfrm>
        </p:spPr>
        <p:txBody>
          <a:bodyPr/>
          <a:lstStyle/>
          <a:p>
            <a:r>
              <a:rPr lang="en-US" sz="2000" dirty="0" smtClean="0"/>
              <a:t>Ensure that plans, resources, procurements, and agreements support compliance with NPR 7150.2 requirements</a:t>
            </a:r>
          </a:p>
          <a:p>
            <a:r>
              <a:rPr lang="en-US" sz="2000" dirty="0" smtClean="0"/>
              <a:t>Ensure application of other laws and NASA policy requirements that pertain to software:</a:t>
            </a:r>
          </a:p>
          <a:p>
            <a:pPr lvl="1"/>
            <a:r>
              <a:rPr lang="en-US" sz="1800" dirty="0" smtClean="0"/>
              <a:t>Invention disclosure</a:t>
            </a:r>
          </a:p>
          <a:p>
            <a:pPr lvl="1"/>
            <a:r>
              <a:rPr lang="en-US" sz="1800" dirty="0" smtClean="0"/>
              <a:t>Intellectual property rights</a:t>
            </a:r>
          </a:p>
          <a:p>
            <a:pPr lvl="1"/>
            <a:r>
              <a:rPr lang="en-US" sz="1800" dirty="0" smtClean="0"/>
              <a:t>Software release</a:t>
            </a:r>
          </a:p>
          <a:p>
            <a:pPr lvl="1"/>
            <a:r>
              <a:rPr lang="en-US" sz="1800" dirty="0" smtClean="0"/>
              <a:t>Technology transfer</a:t>
            </a:r>
          </a:p>
          <a:p>
            <a:pPr lvl="1"/>
            <a:r>
              <a:rPr lang="en-US" sz="1800" dirty="0" smtClean="0"/>
              <a:t>Information security</a:t>
            </a:r>
          </a:p>
          <a:p>
            <a:pPr lvl="1"/>
            <a:r>
              <a:rPr lang="en-US" sz="1800" dirty="0" smtClean="0"/>
              <a:t>Accessibility for individuals with disabilities</a:t>
            </a:r>
          </a:p>
          <a:p>
            <a:pPr lvl="1"/>
            <a:r>
              <a:rPr lang="en-US" sz="1800" dirty="0" smtClean="0"/>
              <a:t>Independent Verification &amp; Validation (IV&amp;V)</a:t>
            </a:r>
          </a:p>
          <a:p>
            <a:pPr lvl="1"/>
            <a:r>
              <a:rPr lang="en-US" sz="1800" dirty="0" smtClean="0"/>
              <a:t>Human rating requirements</a:t>
            </a:r>
          </a:p>
          <a:p>
            <a:pPr lvl="1"/>
            <a:r>
              <a:rPr lang="en-US" sz="1800" dirty="0" smtClean="0"/>
              <a:t>Exchange of problem data between government and industry on NPR 7120.5 projects</a:t>
            </a:r>
            <a:endParaRPr lang="en-US" sz="1800" dirty="0"/>
          </a:p>
        </p:txBody>
      </p:sp>
      <p:sp>
        <p:nvSpPr>
          <p:cNvPr id="4" name="TextBox 3"/>
          <p:cNvSpPr txBox="1"/>
          <p:nvPr/>
        </p:nvSpPr>
        <p:spPr>
          <a:xfrm>
            <a:off x="3324332" y="981916"/>
            <a:ext cx="5497018" cy="523220"/>
          </a:xfrm>
          <a:prstGeom prst="rect">
            <a:avLst/>
          </a:prstGeom>
          <a:noFill/>
        </p:spPr>
        <p:txBody>
          <a:bodyPr wrap="none" rtlCol="0">
            <a:spAutoFit/>
          </a:bodyPr>
          <a:lstStyle/>
          <a:p>
            <a:r>
              <a:rPr lang="en-US" sz="2800" b="1" dirty="0" smtClean="0"/>
              <a:t>Program and Project Managers</a:t>
            </a:r>
            <a:endParaRPr lang="en-US" sz="2800" b="1" dirty="0"/>
          </a:p>
        </p:txBody>
      </p:sp>
    </p:spTree>
    <p:extLst>
      <p:ext uri="{BB962C8B-B14F-4D97-AF65-F5344CB8AC3E}">
        <p14:creationId xmlns:p14="http://schemas.microsoft.com/office/powerpoint/2010/main" val="3636635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LPR 7150.2B In-depth: Chapter 1 </a:t>
            </a:r>
            <a:r>
              <a:rPr lang="en-US" dirty="0" smtClean="0"/>
              <a:t>(5/5</a:t>
            </a:r>
            <a:r>
              <a:rPr lang="en-US" dirty="0"/>
              <a:t>)</a:t>
            </a:r>
          </a:p>
        </p:txBody>
      </p:sp>
      <p:sp>
        <p:nvSpPr>
          <p:cNvPr id="3" name="Content Placeholder 2"/>
          <p:cNvSpPr>
            <a:spLocks noGrp="1"/>
          </p:cNvSpPr>
          <p:nvPr>
            <p:ph idx="1"/>
          </p:nvPr>
        </p:nvSpPr>
        <p:spPr/>
        <p:txBody>
          <a:bodyPr/>
          <a:lstStyle/>
          <a:p>
            <a:r>
              <a:rPr lang="en-US" dirty="0"/>
              <a:t>LaRC Representative to the Software Working Group</a:t>
            </a:r>
          </a:p>
          <a:p>
            <a:pPr lvl="1"/>
            <a:r>
              <a:rPr lang="en-US" dirty="0" smtClean="0"/>
              <a:t>Reports on the status of the Center’s software engineering discipline to the NASA Office of the Chief Engineer</a:t>
            </a:r>
          </a:p>
          <a:p>
            <a:pPr lvl="1"/>
            <a:r>
              <a:rPr lang="en-US" dirty="0" smtClean="0"/>
              <a:t>Maintains a reliable list of LaRC programs and projects containing Class A, B, C, or D software</a:t>
            </a:r>
          </a:p>
          <a:p>
            <a:r>
              <a:rPr lang="en-US" dirty="0"/>
              <a:t>LaRC Collaboration &amp; Talent Development </a:t>
            </a:r>
            <a:r>
              <a:rPr lang="en-US" dirty="0" smtClean="0"/>
              <a:t>Branch</a:t>
            </a:r>
          </a:p>
          <a:p>
            <a:pPr lvl="1"/>
            <a:r>
              <a:rPr lang="en-US" dirty="0" smtClean="0"/>
              <a:t>Provide </a:t>
            </a:r>
            <a:r>
              <a:rPr lang="en-US" dirty="0"/>
              <a:t>and fund training to advance software engineering practices and software </a:t>
            </a:r>
            <a:r>
              <a:rPr lang="en-US" dirty="0" smtClean="0"/>
              <a:t>acquisition</a:t>
            </a:r>
          </a:p>
          <a:p>
            <a:pPr lvl="2"/>
            <a:r>
              <a:rPr lang="en-US" dirty="0" smtClean="0"/>
              <a:t>Accomplished as part of the ‘training call’ process with input from SEPG</a:t>
            </a:r>
            <a:endParaRPr lang="en-US" dirty="0"/>
          </a:p>
        </p:txBody>
      </p:sp>
    </p:spTree>
    <p:extLst>
      <p:ext uri="{BB962C8B-B14F-4D97-AF65-F5344CB8AC3E}">
        <p14:creationId xmlns:p14="http://schemas.microsoft.com/office/powerpoint/2010/main" val="3241287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LPR 7150.2B In-depth: </a:t>
            </a:r>
            <a:r>
              <a:rPr lang="en-US" dirty="0" smtClean="0"/>
              <a:t>Chapters 2 &amp; 3 (1/2)</a:t>
            </a:r>
            <a:endParaRPr lang="en-US" dirty="0"/>
          </a:p>
        </p:txBody>
      </p:sp>
      <p:sp>
        <p:nvSpPr>
          <p:cNvPr id="3" name="Content Placeholder 2"/>
          <p:cNvSpPr>
            <a:spLocks noGrp="1"/>
          </p:cNvSpPr>
          <p:nvPr>
            <p:ph idx="1"/>
          </p:nvPr>
        </p:nvSpPr>
        <p:spPr/>
        <p:txBody>
          <a:bodyPr/>
          <a:lstStyle/>
          <a:p>
            <a:r>
              <a:rPr lang="en-US" dirty="0" smtClean="0"/>
              <a:t>Chapter </a:t>
            </a:r>
            <a:r>
              <a:rPr lang="en-US" dirty="0"/>
              <a:t>2</a:t>
            </a:r>
            <a:r>
              <a:rPr lang="en-US" dirty="0" smtClean="0"/>
              <a:t> Project Level Requirements</a:t>
            </a:r>
          </a:p>
          <a:p>
            <a:pPr lvl="1"/>
            <a:r>
              <a:rPr lang="en-US" dirty="0" smtClean="0"/>
              <a:t>Defines the Langley adaptation of select NPR 7150.2 requirements assigned to projects</a:t>
            </a:r>
          </a:p>
          <a:p>
            <a:pPr lvl="2"/>
            <a:r>
              <a:rPr lang="en-US" dirty="0" smtClean="0"/>
              <a:t>Primarily addresses requirements Langley has assigned to the Government</a:t>
            </a:r>
          </a:p>
          <a:p>
            <a:pPr lvl="1"/>
            <a:r>
              <a:rPr lang="en-US" dirty="0" smtClean="0"/>
              <a:t>Identifies the project-level roles and responsibilities for software engineering</a:t>
            </a:r>
          </a:p>
          <a:p>
            <a:pPr lvl="1"/>
            <a:r>
              <a:rPr lang="en-US" dirty="0" smtClean="0"/>
              <a:t>Introduces the concept of project </a:t>
            </a:r>
            <a:r>
              <a:rPr lang="en-US" dirty="0"/>
              <a:t>p</a:t>
            </a:r>
            <a:r>
              <a:rPr lang="en-US" dirty="0" smtClean="0"/>
              <a:t>ortfolios</a:t>
            </a:r>
          </a:p>
          <a:p>
            <a:r>
              <a:rPr lang="en-US" dirty="0" smtClean="0"/>
              <a:t>Chapter 3 Tailoring and Waivers</a:t>
            </a:r>
          </a:p>
          <a:p>
            <a:pPr lvl="1"/>
            <a:r>
              <a:rPr lang="en-US" dirty="0" smtClean="0"/>
              <a:t>Covers documentation and approval of tailoring or waiver requests</a:t>
            </a:r>
          </a:p>
          <a:p>
            <a:r>
              <a:rPr lang="en-US" dirty="0"/>
              <a:t>Coverage will also include Appendices D, E, and F</a:t>
            </a:r>
          </a:p>
          <a:p>
            <a:r>
              <a:rPr lang="en-US" dirty="0" smtClean="0"/>
              <a:t>Primary Audience</a:t>
            </a:r>
          </a:p>
          <a:p>
            <a:pPr lvl="1"/>
            <a:r>
              <a:rPr lang="en-US" dirty="0" smtClean="0"/>
              <a:t>Center Software Assurance Manager*</a:t>
            </a:r>
          </a:p>
          <a:p>
            <a:pPr lvl="1"/>
            <a:r>
              <a:rPr lang="en-US" dirty="0" smtClean="0"/>
              <a:t>NASA Software Leads*</a:t>
            </a:r>
          </a:p>
          <a:p>
            <a:pPr lvl="1"/>
            <a:r>
              <a:rPr lang="en-US" dirty="0" smtClean="0"/>
              <a:t>Project Software Managers*</a:t>
            </a:r>
          </a:p>
          <a:p>
            <a:pPr lvl="1"/>
            <a:r>
              <a:rPr lang="en-US" dirty="0" smtClean="0"/>
              <a:t>Technical Authorities</a:t>
            </a:r>
          </a:p>
          <a:p>
            <a:pPr lvl="1"/>
            <a:endParaRPr lang="en-US" dirty="0" smtClean="0"/>
          </a:p>
        </p:txBody>
      </p:sp>
      <p:sp>
        <p:nvSpPr>
          <p:cNvPr id="4" name="TextBox 3"/>
          <p:cNvSpPr txBox="1"/>
          <p:nvPr/>
        </p:nvSpPr>
        <p:spPr>
          <a:xfrm>
            <a:off x="8306152" y="5574268"/>
            <a:ext cx="3377848" cy="369332"/>
          </a:xfrm>
          <a:prstGeom prst="rect">
            <a:avLst/>
          </a:prstGeom>
          <a:noFill/>
        </p:spPr>
        <p:txBody>
          <a:bodyPr wrap="none" rtlCol="0">
            <a:spAutoFit/>
          </a:bodyPr>
          <a:lstStyle/>
          <a:p>
            <a:r>
              <a:rPr lang="en-US" dirty="0" smtClean="0"/>
              <a:t>* Role defined by LPR 7150.2B</a:t>
            </a:r>
            <a:endParaRPr lang="en-US" dirty="0"/>
          </a:p>
        </p:txBody>
      </p:sp>
    </p:spTree>
    <p:extLst>
      <p:ext uri="{BB962C8B-B14F-4D97-AF65-F5344CB8AC3E}">
        <p14:creationId xmlns:p14="http://schemas.microsoft.com/office/powerpoint/2010/main" val="1055834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LPR 7150.2B In-depth: </a:t>
            </a:r>
            <a:r>
              <a:rPr lang="en-US" dirty="0" smtClean="0"/>
              <a:t>Chapters 2 &amp; 3 (2/2)</a:t>
            </a:r>
            <a:endParaRPr lang="en-US" dirty="0"/>
          </a:p>
        </p:txBody>
      </p:sp>
      <p:sp>
        <p:nvSpPr>
          <p:cNvPr id="3" name="Content Placeholder 2"/>
          <p:cNvSpPr>
            <a:spLocks noGrp="1"/>
          </p:cNvSpPr>
          <p:nvPr>
            <p:ph idx="1"/>
          </p:nvPr>
        </p:nvSpPr>
        <p:spPr/>
        <p:txBody>
          <a:bodyPr/>
          <a:lstStyle/>
          <a:p>
            <a:r>
              <a:rPr lang="en-US" dirty="0" smtClean="0"/>
              <a:t>Topics</a:t>
            </a:r>
          </a:p>
          <a:p>
            <a:pPr lvl="1"/>
            <a:r>
              <a:rPr lang="en-US" dirty="0" smtClean="0"/>
              <a:t>Project Level Roles</a:t>
            </a:r>
          </a:p>
          <a:p>
            <a:pPr lvl="1"/>
            <a:r>
              <a:rPr lang="en-US" dirty="0" smtClean="0"/>
              <a:t>Software Classification</a:t>
            </a:r>
          </a:p>
          <a:p>
            <a:pPr lvl="1"/>
            <a:r>
              <a:rPr lang="en-US" dirty="0" smtClean="0"/>
              <a:t>Compliance Matrix</a:t>
            </a:r>
          </a:p>
          <a:p>
            <a:pPr lvl="2"/>
            <a:r>
              <a:rPr lang="en-US" dirty="0" smtClean="0"/>
              <a:t>LaRC Guidance on Compliance Matrices (Appendix D)</a:t>
            </a:r>
          </a:p>
          <a:p>
            <a:pPr lvl="1"/>
            <a:r>
              <a:rPr lang="en-US" dirty="0" smtClean="0"/>
              <a:t>Tailoring Approvals</a:t>
            </a:r>
          </a:p>
          <a:p>
            <a:pPr lvl="1"/>
            <a:r>
              <a:rPr lang="en-US" dirty="0" smtClean="0"/>
              <a:t>Software Documents, Records, and Data</a:t>
            </a:r>
          </a:p>
          <a:p>
            <a:pPr lvl="2"/>
            <a:r>
              <a:rPr lang="en-US" dirty="0" smtClean="0"/>
              <a:t>LaRC Recommended Document Contents (Appendix E)</a:t>
            </a:r>
          </a:p>
          <a:p>
            <a:pPr lvl="2"/>
            <a:r>
              <a:rPr lang="en-US" dirty="0" smtClean="0"/>
              <a:t>LaRC Software Metrics </a:t>
            </a:r>
            <a:r>
              <a:rPr lang="en-US" dirty="0"/>
              <a:t>Repository </a:t>
            </a:r>
            <a:r>
              <a:rPr lang="en-US" dirty="0" smtClean="0"/>
              <a:t>Data (Appendix F)</a:t>
            </a:r>
          </a:p>
          <a:p>
            <a:pPr lvl="1"/>
            <a:r>
              <a:rPr lang="en-US" dirty="0" smtClean="0"/>
              <a:t>Acquisition</a:t>
            </a:r>
          </a:p>
          <a:p>
            <a:pPr lvl="1"/>
            <a:r>
              <a:rPr lang="en-US" dirty="0" smtClean="0"/>
              <a:t>Project Portfolios</a:t>
            </a:r>
          </a:p>
          <a:p>
            <a:pPr marL="292100" lvl="1" indent="0">
              <a:buNone/>
            </a:pPr>
            <a:endParaRPr lang="en-US" dirty="0" smtClean="0"/>
          </a:p>
        </p:txBody>
      </p:sp>
    </p:spTree>
    <p:extLst>
      <p:ext uri="{BB962C8B-B14F-4D97-AF65-F5344CB8AC3E}">
        <p14:creationId xmlns:p14="http://schemas.microsoft.com/office/powerpoint/2010/main" val="2213416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Level Roles</a:t>
            </a:r>
            <a:endParaRPr lang="en-US" dirty="0"/>
          </a:p>
        </p:txBody>
      </p:sp>
      <p:sp>
        <p:nvSpPr>
          <p:cNvPr id="3" name="Content Placeholder 2"/>
          <p:cNvSpPr>
            <a:spLocks noGrp="1"/>
          </p:cNvSpPr>
          <p:nvPr>
            <p:ph idx="1"/>
          </p:nvPr>
        </p:nvSpPr>
        <p:spPr>
          <a:xfrm>
            <a:off x="609600" y="990600"/>
            <a:ext cx="11074400" cy="5166360"/>
          </a:xfrm>
        </p:spPr>
        <p:txBody>
          <a:bodyPr/>
          <a:lstStyle/>
          <a:p>
            <a:r>
              <a:rPr lang="en-US" sz="2000" dirty="0" smtClean="0"/>
              <a:t>Center Software Assurance Manager</a:t>
            </a:r>
          </a:p>
          <a:p>
            <a:pPr lvl="1"/>
            <a:r>
              <a:rPr lang="en-US" sz="1800" dirty="0" smtClean="0"/>
              <a:t>Responsible for independent classification and safety-critical determination of software</a:t>
            </a:r>
          </a:p>
          <a:p>
            <a:pPr lvl="1"/>
            <a:r>
              <a:rPr lang="en-US" sz="1800" dirty="0" smtClean="0"/>
              <a:t>Performs software assurance on NPR 7150.2 Compliance </a:t>
            </a:r>
            <a:r>
              <a:rPr lang="en-US" sz="1800" dirty="0"/>
              <a:t>M</a:t>
            </a:r>
            <a:r>
              <a:rPr lang="en-US" sz="1800" dirty="0" smtClean="0"/>
              <a:t>atrices</a:t>
            </a:r>
          </a:p>
          <a:p>
            <a:pPr lvl="1"/>
            <a:r>
              <a:rPr lang="en-US" sz="1800" dirty="0" smtClean="0"/>
              <a:t>Leslie Johnson is the current Center Software Assurance Manager</a:t>
            </a:r>
          </a:p>
          <a:p>
            <a:r>
              <a:rPr lang="en-US" sz="2000" dirty="0" smtClean="0"/>
              <a:t>NASA Software Leads</a:t>
            </a:r>
          </a:p>
          <a:p>
            <a:pPr lvl="1"/>
            <a:r>
              <a:rPr lang="en-US" sz="1800" dirty="0" smtClean="0"/>
              <a:t>Designated by the line manager of the LaRC organization responsible for the software task</a:t>
            </a:r>
          </a:p>
          <a:p>
            <a:pPr lvl="1"/>
            <a:r>
              <a:rPr lang="en-US" sz="1800" dirty="0" smtClean="0"/>
              <a:t>Responsible official for project-level requirements assigned to the Government</a:t>
            </a:r>
          </a:p>
          <a:p>
            <a:pPr lvl="2"/>
            <a:r>
              <a:rPr lang="en-US" dirty="0" smtClean="0"/>
              <a:t>Can rely on contract support to accomplish requirement</a:t>
            </a:r>
          </a:p>
          <a:p>
            <a:r>
              <a:rPr lang="en-US" sz="2000" dirty="0" smtClean="0"/>
              <a:t>Project Software Managers</a:t>
            </a:r>
          </a:p>
          <a:p>
            <a:pPr lvl="1"/>
            <a:r>
              <a:rPr lang="en-US" sz="1800" dirty="0" smtClean="0"/>
              <a:t>Introduced in LPR 7150.2B Appendix G</a:t>
            </a:r>
          </a:p>
          <a:p>
            <a:pPr lvl="1"/>
            <a:r>
              <a:rPr lang="en-US" sz="1800" dirty="0" smtClean="0"/>
              <a:t>Responsible for other project-level requirements in NPR 7150.2 (which can be assigned to suppliers)</a:t>
            </a:r>
          </a:p>
          <a:p>
            <a:pPr lvl="1"/>
            <a:r>
              <a:rPr lang="en-US" sz="1800" dirty="0" smtClean="0"/>
              <a:t>Can be the same person as the NASA Software Lead </a:t>
            </a:r>
          </a:p>
          <a:p>
            <a:r>
              <a:rPr lang="en-US" sz="2000" dirty="0" smtClean="0"/>
              <a:t>Technical Authority (TA)</a:t>
            </a:r>
          </a:p>
          <a:p>
            <a:pPr lvl="1"/>
            <a:r>
              <a:rPr lang="en-US" sz="1800" dirty="0" smtClean="0"/>
              <a:t>Designated per LPR </a:t>
            </a:r>
            <a:r>
              <a:rPr lang="en-US" sz="1800" dirty="0"/>
              <a:t>7120.4 LaRC Technical Authority Implementation </a:t>
            </a:r>
            <a:r>
              <a:rPr lang="en-US" sz="1800" dirty="0" smtClean="0"/>
              <a:t>Plan</a:t>
            </a:r>
          </a:p>
          <a:p>
            <a:pPr lvl="1"/>
            <a:r>
              <a:rPr lang="en-US" sz="1800" dirty="0" smtClean="0"/>
              <a:t>Engineering TA, which is held by </a:t>
            </a:r>
            <a:r>
              <a:rPr lang="en-US" sz="1800" dirty="0"/>
              <a:t>D</a:t>
            </a:r>
            <a:r>
              <a:rPr lang="en-US" sz="1800" dirty="0" smtClean="0"/>
              <a:t>irectorate </a:t>
            </a:r>
            <a:r>
              <a:rPr lang="en-US" sz="1800" dirty="0"/>
              <a:t>D</a:t>
            </a:r>
            <a:r>
              <a:rPr lang="en-US" sz="1800" dirty="0" smtClean="0"/>
              <a:t>irectors, can be delegated to Branch Heads</a:t>
            </a:r>
          </a:p>
          <a:p>
            <a:pPr lvl="1"/>
            <a:endParaRPr lang="en-US" dirty="0" smtClean="0"/>
          </a:p>
          <a:p>
            <a:endParaRPr lang="en-US" dirty="0"/>
          </a:p>
        </p:txBody>
      </p:sp>
    </p:spTree>
    <p:extLst>
      <p:ext uri="{BB962C8B-B14F-4D97-AF65-F5344CB8AC3E}">
        <p14:creationId xmlns:p14="http://schemas.microsoft.com/office/powerpoint/2010/main" val="4132517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a:t>
            </a:r>
            <a:r>
              <a:rPr lang="en-US" dirty="0" smtClean="0"/>
              <a:t>Classification</a:t>
            </a:r>
            <a:endParaRPr lang="en-US" dirty="0"/>
          </a:p>
        </p:txBody>
      </p:sp>
      <p:sp>
        <p:nvSpPr>
          <p:cNvPr id="8" name="Content Placeholder 7"/>
          <p:cNvSpPr>
            <a:spLocks noGrp="1"/>
          </p:cNvSpPr>
          <p:nvPr>
            <p:ph sz="half" idx="2"/>
          </p:nvPr>
        </p:nvSpPr>
        <p:spPr>
          <a:xfrm>
            <a:off x="6982020" y="990600"/>
            <a:ext cx="4701979" cy="4953000"/>
          </a:xfrm>
        </p:spPr>
        <p:txBody>
          <a:bodyPr/>
          <a:lstStyle/>
          <a:p>
            <a:r>
              <a:rPr lang="en-US" sz="2000" dirty="0" smtClean="0"/>
              <a:t>LPR 7150.2B assigns responsibility for software classification to the Government</a:t>
            </a:r>
          </a:p>
          <a:p>
            <a:pPr lvl="1"/>
            <a:r>
              <a:rPr lang="en-US" sz="1600" dirty="0" smtClean="0"/>
              <a:t>NPR 7150.2B requirements affect acquisition and other agreements</a:t>
            </a:r>
          </a:p>
          <a:p>
            <a:r>
              <a:rPr lang="en-US" sz="2000" dirty="0" smtClean="0"/>
              <a:t>Both the Engineering TA and SMA TA participate in resolution of dissenting opinions on software classification</a:t>
            </a:r>
          </a:p>
          <a:p>
            <a:r>
              <a:rPr lang="en-US" sz="2000" dirty="0" smtClean="0"/>
              <a:t>The NASA </a:t>
            </a:r>
            <a:r>
              <a:rPr lang="en-US" sz="2000" dirty="0"/>
              <a:t>Software Lead monitors project for changes that elevate classification or safety-criticality</a:t>
            </a:r>
          </a:p>
          <a:p>
            <a:pPr lvl="1"/>
            <a:r>
              <a:rPr lang="en-US" sz="1600" dirty="0"/>
              <a:t>Reapplies LPR 7150.2B and NPR 7150.2B based on new </a:t>
            </a:r>
            <a:r>
              <a:rPr lang="en-US" sz="1600" dirty="0" smtClean="0"/>
              <a:t>classification and safety-critical </a:t>
            </a:r>
            <a:r>
              <a:rPr lang="en-US" sz="1600" dirty="0"/>
              <a:t>determination</a:t>
            </a:r>
          </a:p>
          <a:p>
            <a:endParaRPr lang="en-US" dirty="0"/>
          </a:p>
        </p:txBody>
      </p:sp>
      <p:grpSp>
        <p:nvGrpSpPr>
          <p:cNvPr id="55" name="Group 54"/>
          <p:cNvGrpSpPr/>
          <p:nvPr/>
        </p:nvGrpSpPr>
        <p:grpSpPr>
          <a:xfrm>
            <a:off x="121023" y="870530"/>
            <a:ext cx="6466225" cy="5227386"/>
            <a:chOff x="2022662" y="870530"/>
            <a:chExt cx="6466225" cy="5227386"/>
          </a:xfrm>
        </p:grpSpPr>
        <p:sp>
          <p:nvSpPr>
            <p:cNvPr id="56" name="Rectangle 55"/>
            <p:cNvSpPr/>
            <p:nvPr/>
          </p:nvSpPr>
          <p:spPr bwMode="auto">
            <a:xfrm>
              <a:off x="6064313" y="1565977"/>
              <a:ext cx="2416046" cy="1200329"/>
            </a:xfrm>
            <a:prstGeom prst="rect">
              <a:avLst/>
            </a:prstGeom>
            <a:solidFill>
              <a:schemeClr val="accent1">
                <a:lumMod val="40000"/>
                <a:lumOff val="6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57" name="TextBox 56"/>
            <p:cNvSpPr txBox="1"/>
            <p:nvPr/>
          </p:nvSpPr>
          <p:spPr>
            <a:xfrm>
              <a:off x="6064313" y="1565977"/>
              <a:ext cx="2416047" cy="1200329"/>
            </a:xfrm>
            <a:prstGeom prst="rect">
              <a:avLst/>
            </a:prstGeom>
            <a:noFill/>
          </p:spPr>
          <p:txBody>
            <a:bodyPr wrap="none" rtlCol="0">
              <a:spAutoFit/>
            </a:bodyPr>
            <a:lstStyle/>
            <a:p>
              <a:pPr algn="ctr"/>
              <a:r>
                <a:rPr lang="en-US" dirty="0" smtClean="0"/>
                <a:t>Independently assess</a:t>
              </a:r>
            </a:p>
            <a:p>
              <a:pPr algn="ctr"/>
              <a:r>
                <a:rPr lang="en-US" dirty="0" smtClean="0"/>
                <a:t>software class</a:t>
              </a:r>
            </a:p>
            <a:p>
              <a:pPr algn="ctr"/>
              <a:r>
                <a:rPr lang="en-US" dirty="0" smtClean="0"/>
                <a:t>and</a:t>
              </a:r>
            </a:p>
            <a:p>
              <a:pPr algn="ctr"/>
              <a:r>
                <a:rPr lang="en-US" dirty="0"/>
                <a:t>s</a:t>
              </a:r>
              <a:r>
                <a:rPr lang="en-US" dirty="0" smtClean="0"/>
                <a:t>afety-criticality</a:t>
              </a:r>
              <a:endParaRPr lang="en-US" dirty="0"/>
            </a:p>
          </p:txBody>
        </p:sp>
        <p:sp>
          <p:nvSpPr>
            <p:cNvPr id="58" name="Rectangle 57"/>
            <p:cNvSpPr/>
            <p:nvPr/>
          </p:nvSpPr>
          <p:spPr bwMode="auto">
            <a:xfrm>
              <a:off x="2133782" y="1565977"/>
              <a:ext cx="2249335" cy="1200329"/>
            </a:xfrm>
            <a:prstGeom prst="rect">
              <a:avLst/>
            </a:prstGeom>
            <a:solidFill>
              <a:schemeClr val="bg2">
                <a:lumMod val="40000"/>
                <a:lumOff val="6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59" name="TextBox 58"/>
            <p:cNvSpPr txBox="1"/>
            <p:nvPr/>
          </p:nvSpPr>
          <p:spPr>
            <a:xfrm>
              <a:off x="2377439" y="1565977"/>
              <a:ext cx="1762021" cy="1200329"/>
            </a:xfrm>
            <a:prstGeom prst="rect">
              <a:avLst/>
            </a:prstGeom>
            <a:noFill/>
          </p:spPr>
          <p:txBody>
            <a:bodyPr wrap="none" rtlCol="0">
              <a:spAutoFit/>
            </a:bodyPr>
            <a:lstStyle/>
            <a:p>
              <a:pPr algn="ctr"/>
              <a:r>
                <a:rPr lang="en-US" dirty="0" smtClean="0"/>
                <a:t>Assess</a:t>
              </a:r>
            </a:p>
            <a:p>
              <a:pPr algn="ctr"/>
              <a:r>
                <a:rPr lang="en-US" dirty="0" smtClean="0"/>
                <a:t>software class</a:t>
              </a:r>
            </a:p>
            <a:p>
              <a:pPr algn="ctr"/>
              <a:r>
                <a:rPr lang="en-US" dirty="0" smtClean="0"/>
                <a:t>and</a:t>
              </a:r>
            </a:p>
            <a:p>
              <a:pPr algn="ctr"/>
              <a:r>
                <a:rPr lang="en-US" dirty="0"/>
                <a:t>s</a:t>
              </a:r>
              <a:r>
                <a:rPr lang="en-US" dirty="0" smtClean="0"/>
                <a:t>afety-criticality</a:t>
              </a:r>
              <a:endParaRPr lang="en-US" dirty="0"/>
            </a:p>
          </p:txBody>
        </p:sp>
        <p:sp>
          <p:nvSpPr>
            <p:cNvPr id="60" name="TextBox 59"/>
            <p:cNvSpPr txBox="1"/>
            <p:nvPr/>
          </p:nvSpPr>
          <p:spPr>
            <a:xfrm>
              <a:off x="2022662" y="1147529"/>
              <a:ext cx="2471574" cy="369332"/>
            </a:xfrm>
            <a:prstGeom prst="rect">
              <a:avLst/>
            </a:prstGeom>
            <a:noFill/>
          </p:spPr>
          <p:txBody>
            <a:bodyPr wrap="none" rtlCol="0">
              <a:spAutoFit/>
            </a:bodyPr>
            <a:lstStyle/>
            <a:p>
              <a:r>
                <a:rPr lang="en-US" b="1" dirty="0" smtClean="0"/>
                <a:t>NASA Software Lead</a:t>
              </a:r>
              <a:endParaRPr lang="en-US" b="1" dirty="0"/>
            </a:p>
          </p:txBody>
        </p:sp>
        <p:cxnSp>
          <p:nvCxnSpPr>
            <p:cNvPr id="61" name="Straight Arrow Connector 60"/>
            <p:cNvCxnSpPr>
              <a:stCxn id="58" idx="3"/>
              <a:endCxn id="56" idx="1"/>
            </p:cNvCxnSpPr>
            <p:nvPr/>
          </p:nvCxnSpPr>
          <p:spPr bwMode="auto">
            <a:xfrm>
              <a:off x="4383117" y="2166142"/>
              <a:ext cx="1681196" cy="0"/>
            </a:xfrm>
            <a:prstGeom prst="straightConnector1">
              <a:avLst/>
            </a:prstGeom>
            <a:noFill/>
            <a:ln w="381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TextBox 61"/>
            <p:cNvSpPr txBox="1"/>
            <p:nvPr/>
          </p:nvSpPr>
          <p:spPr>
            <a:xfrm>
              <a:off x="4520092" y="1704476"/>
              <a:ext cx="1415772" cy="923330"/>
            </a:xfrm>
            <a:prstGeom prst="rect">
              <a:avLst/>
            </a:prstGeom>
            <a:noFill/>
          </p:spPr>
          <p:txBody>
            <a:bodyPr wrap="none" rtlCol="0">
              <a:spAutoFit/>
            </a:bodyPr>
            <a:lstStyle/>
            <a:p>
              <a:pPr algn="ctr">
                <a:lnSpc>
                  <a:spcPct val="150000"/>
                </a:lnSpc>
              </a:pPr>
              <a:r>
                <a:rPr lang="en-US" dirty="0" smtClean="0"/>
                <a:t>send</a:t>
              </a:r>
            </a:p>
            <a:p>
              <a:pPr algn="ctr">
                <a:lnSpc>
                  <a:spcPct val="150000"/>
                </a:lnSpc>
              </a:pPr>
              <a:r>
                <a:rPr lang="en-US" dirty="0" smtClean="0"/>
                <a:t>assessment</a:t>
              </a:r>
              <a:endParaRPr lang="en-US" dirty="0"/>
            </a:p>
          </p:txBody>
        </p:sp>
        <p:sp>
          <p:nvSpPr>
            <p:cNvPr id="63" name="TextBox 62"/>
            <p:cNvSpPr txBox="1"/>
            <p:nvPr/>
          </p:nvSpPr>
          <p:spPr>
            <a:xfrm>
              <a:off x="6055785" y="870530"/>
              <a:ext cx="2433102" cy="646331"/>
            </a:xfrm>
            <a:prstGeom prst="rect">
              <a:avLst/>
            </a:prstGeom>
            <a:noFill/>
          </p:spPr>
          <p:txBody>
            <a:bodyPr wrap="none" rtlCol="0">
              <a:spAutoFit/>
            </a:bodyPr>
            <a:lstStyle/>
            <a:p>
              <a:pPr algn="ctr"/>
              <a:r>
                <a:rPr lang="en-US" b="1" dirty="0" smtClean="0"/>
                <a:t>Center Software</a:t>
              </a:r>
            </a:p>
            <a:p>
              <a:pPr algn="ctr"/>
              <a:r>
                <a:rPr lang="en-US" b="1" dirty="0" smtClean="0"/>
                <a:t>Assurance Manager</a:t>
              </a:r>
              <a:endParaRPr lang="en-US" b="1" dirty="0"/>
            </a:p>
          </p:txBody>
        </p:sp>
        <p:grpSp>
          <p:nvGrpSpPr>
            <p:cNvPr id="64" name="Group 63"/>
            <p:cNvGrpSpPr/>
            <p:nvPr/>
          </p:nvGrpSpPr>
          <p:grpSpPr>
            <a:xfrm>
              <a:off x="6169677" y="3294530"/>
              <a:ext cx="2205318" cy="1411941"/>
              <a:chOff x="6468035" y="3711388"/>
              <a:chExt cx="2205318" cy="1411941"/>
            </a:xfrm>
          </p:grpSpPr>
          <p:sp>
            <p:nvSpPr>
              <p:cNvPr id="76" name="Flowchart: Decision 75"/>
              <p:cNvSpPr/>
              <p:nvPr/>
            </p:nvSpPr>
            <p:spPr bwMode="auto">
              <a:xfrm>
                <a:off x="6468035" y="3711388"/>
                <a:ext cx="2205318" cy="1411941"/>
              </a:xfrm>
              <a:prstGeom prst="flowChartDecision">
                <a:avLst/>
              </a:prstGeom>
              <a:solidFill>
                <a:srgbClr val="FFFF00"/>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7" name="TextBox 76"/>
              <p:cNvSpPr txBox="1"/>
              <p:nvPr/>
            </p:nvSpPr>
            <p:spPr>
              <a:xfrm>
                <a:off x="6862808" y="4094193"/>
                <a:ext cx="1415772" cy="646331"/>
              </a:xfrm>
              <a:prstGeom prst="rect">
                <a:avLst/>
              </a:prstGeom>
              <a:noFill/>
            </p:spPr>
            <p:txBody>
              <a:bodyPr wrap="none" rtlCol="0">
                <a:spAutoFit/>
              </a:bodyPr>
              <a:lstStyle/>
              <a:p>
                <a:pPr algn="ctr"/>
                <a:r>
                  <a:rPr lang="en-US" dirty="0" smtClean="0"/>
                  <a:t>Reach</a:t>
                </a:r>
              </a:p>
              <a:p>
                <a:pPr algn="ctr"/>
                <a:r>
                  <a:rPr lang="en-US" dirty="0" smtClean="0"/>
                  <a:t>agreement?</a:t>
                </a:r>
                <a:endParaRPr lang="en-US" dirty="0"/>
              </a:p>
            </p:txBody>
          </p:sp>
        </p:grpSp>
        <p:cxnSp>
          <p:nvCxnSpPr>
            <p:cNvPr id="65" name="Straight Arrow Connector 64"/>
            <p:cNvCxnSpPr>
              <a:stCxn id="76" idx="1"/>
            </p:cNvCxnSpPr>
            <p:nvPr/>
          </p:nvCxnSpPr>
          <p:spPr bwMode="auto">
            <a:xfrm flipH="1" flipV="1">
              <a:off x="4383119" y="3987201"/>
              <a:ext cx="1786558" cy="13300"/>
            </a:xfrm>
            <a:prstGeom prst="straightConnector1">
              <a:avLst/>
            </a:prstGeom>
            <a:noFill/>
            <a:ln w="381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TextBox 65"/>
            <p:cNvSpPr txBox="1"/>
            <p:nvPr/>
          </p:nvSpPr>
          <p:spPr>
            <a:xfrm>
              <a:off x="4736808" y="3538835"/>
              <a:ext cx="1189428" cy="923330"/>
            </a:xfrm>
            <a:prstGeom prst="rect">
              <a:avLst/>
            </a:prstGeom>
            <a:noFill/>
          </p:spPr>
          <p:txBody>
            <a:bodyPr wrap="none" rtlCol="0">
              <a:spAutoFit/>
            </a:bodyPr>
            <a:lstStyle/>
            <a:p>
              <a:pPr algn="ctr">
                <a:lnSpc>
                  <a:spcPct val="150000"/>
                </a:lnSpc>
              </a:pPr>
              <a:r>
                <a:rPr lang="en-US" dirty="0" smtClean="0"/>
                <a:t>Yes, send</a:t>
              </a:r>
            </a:p>
            <a:p>
              <a:pPr algn="ctr">
                <a:lnSpc>
                  <a:spcPct val="150000"/>
                </a:lnSpc>
              </a:pPr>
              <a:r>
                <a:rPr lang="en-US" dirty="0" smtClean="0"/>
                <a:t>SACR</a:t>
              </a:r>
              <a:endParaRPr lang="en-US" dirty="0"/>
            </a:p>
          </p:txBody>
        </p:sp>
        <p:cxnSp>
          <p:nvCxnSpPr>
            <p:cNvPr id="67" name="Straight Arrow Connector 66"/>
            <p:cNvCxnSpPr>
              <a:stCxn id="56" idx="2"/>
              <a:endCxn id="76" idx="0"/>
            </p:cNvCxnSpPr>
            <p:nvPr/>
          </p:nvCxnSpPr>
          <p:spPr bwMode="auto">
            <a:xfrm>
              <a:off x="7272336" y="2766306"/>
              <a:ext cx="0" cy="528224"/>
            </a:xfrm>
            <a:prstGeom prst="straightConnector1">
              <a:avLst/>
            </a:prstGeom>
            <a:noFill/>
            <a:ln w="381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8" name="Group 67"/>
            <p:cNvGrpSpPr/>
            <p:nvPr/>
          </p:nvGrpSpPr>
          <p:grpSpPr>
            <a:xfrm>
              <a:off x="2133782" y="3400336"/>
              <a:ext cx="2249335" cy="1200329"/>
              <a:chOff x="2125470" y="3454270"/>
              <a:chExt cx="2249335" cy="1200329"/>
            </a:xfrm>
          </p:grpSpPr>
          <p:sp>
            <p:nvSpPr>
              <p:cNvPr id="74" name="Rectangle 73"/>
              <p:cNvSpPr/>
              <p:nvPr/>
            </p:nvSpPr>
            <p:spPr bwMode="auto">
              <a:xfrm>
                <a:off x="2125470" y="3454270"/>
                <a:ext cx="2249335" cy="1200329"/>
              </a:xfrm>
              <a:prstGeom prst="rect">
                <a:avLst/>
              </a:prstGeom>
              <a:solidFill>
                <a:schemeClr val="bg2">
                  <a:lumMod val="40000"/>
                  <a:lumOff val="6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5" name="TextBox 74"/>
              <p:cNvSpPr txBox="1"/>
              <p:nvPr/>
            </p:nvSpPr>
            <p:spPr>
              <a:xfrm>
                <a:off x="2202431" y="3454270"/>
                <a:ext cx="2095445" cy="1200329"/>
              </a:xfrm>
              <a:prstGeom prst="rect">
                <a:avLst/>
              </a:prstGeom>
              <a:noFill/>
            </p:spPr>
            <p:txBody>
              <a:bodyPr wrap="none" rtlCol="0">
                <a:spAutoFit/>
              </a:bodyPr>
              <a:lstStyle/>
              <a:p>
                <a:pPr algn="ctr"/>
                <a:r>
                  <a:rPr lang="en-US" dirty="0" smtClean="0"/>
                  <a:t>Apply NPR 7150.2</a:t>
                </a:r>
              </a:p>
              <a:p>
                <a:pPr algn="ctr"/>
                <a:r>
                  <a:rPr lang="en-US" dirty="0" smtClean="0"/>
                  <a:t>requirements per</a:t>
                </a:r>
              </a:p>
              <a:p>
                <a:pPr algn="ctr"/>
                <a:r>
                  <a:rPr lang="en-US" dirty="0"/>
                  <a:t>s</a:t>
                </a:r>
                <a:r>
                  <a:rPr lang="en-US" dirty="0" smtClean="0"/>
                  <a:t>oftware class and</a:t>
                </a:r>
              </a:p>
              <a:p>
                <a:pPr algn="ctr"/>
                <a:r>
                  <a:rPr lang="en-US" dirty="0" smtClean="0"/>
                  <a:t>safety-criticality</a:t>
                </a:r>
                <a:endParaRPr lang="en-US" dirty="0"/>
              </a:p>
            </p:txBody>
          </p:sp>
        </p:grpSp>
        <p:grpSp>
          <p:nvGrpSpPr>
            <p:cNvPr id="69" name="Group 68"/>
            <p:cNvGrpSpPr/>
            <p:nvPr/>
          </p:nvGrpSpPr>
          <p:grpSpPr>
            <a:xfrm>
              <a:off x="2133782" y="4897587"/>
              <a:ext cx="2249335" cy="1200329"/>
              <a:chOff x="2125470" y="3454270"/>
              <a:chExt cx="2249335" cy="1200329"/>
            </a:xfrm>
          </p:grpSpPr>
          <p:sp>
            <p:nvSpPr>
              <p:cNvPr id="72" name="Rectangle 71"/>
              <p:cNvSpPr/>
              <p:nvPr/>
            </p:nvSpPr>
            <p:spPr bwMode="auto">
              <a:xfrm>
                <a:off x="2125470" y="3454270"/>
                <a:ext cx="2249335" cy="1200329"/>
              </a:xfrm>
              <a:prstGeom prst="rect">
                <a:avLst/>
              </a:prstGeom>
              <a:solidFill>
                <a:schemeClr val="bg2">
                  <a:lumMod val="40000"/>
                  <a:lumOff val="6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3" name="TextBox 72"/>
              <p:cNvSpPr txBox="1"/>
              <p:nvPr/>
            </p:nvSpPr>
            <p:spPr>
              <a:xfrm>
                <a:off x="2189592" y="3592769"/>
                <a:ext cx="2121093" cy="923330"/>
              </a:xfrm>
              <a:prstGeom prst="rect">
                <a:avLst/>
              </a:prstGeom>
              <a:noFill/>
            </p:spPr>
            <p:txBody>
              <a:bodyPr wrap="none" rtlCol="0">
                <a:spAutoFit/>
              </a:bodyPr>
              <a:lstStyle/>
              <a:p>
                <a:pPr algn="ctr"/>
                <a:r>
                  <a:rPr lang="en-US" dirty="0" smtClean="0"/>
                  <a:t>Resolve dissenting</a:t>
                </a:r>
              </a:p>
              <a:p>
                <a:pPr algn="ctr"/>
                <a:r>
                  <a:rPr lang="en-US" dirty="0" smtClean="0"/>
                  <a:t>opinions per</a:t>
                </a:r>
              </a:p>
              <a:p>
                <a:pPr algn="ctr"/>
                <a:r>
                  <a:rPr lang="en-US" dirty="0" smtClean="0"/>
                  <a:t>LPR 7120.4</a:t>
                </a:r>
                <a:endParaRPr lang="en-US" dirty="0"/>
              </a:p>
            </p:txBody>
          </p:sp>
        </p:grpSp>
        <p:cxnSp>
          <p:nvCxnSpPr>
            <p:cNvPr id="70" name="Elbow Connector 69"/>
            <p:cNvCxnSpPr>
              <a:stCxn id="76" idx="2"/>
              <a:endCxn id="72" idx="3"/>
            </p:cNvCxnSpPr>
            <p:nvPr/>
          </p:nvCxnSpPr>
          <p:spPr bwMode="auto">
            <a:xfrm rot="5400000">
              <a:off x="5432087" y="3657502"/>
              <a:ext cx="791281" cy="2889219"/>
            </a:xfrm>
            <a:prstGeom prst="bentConnector2">
              <a:avLst/>
            </a:prstGeom>
            <a:noFill/>
            <a:ln w="381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TextBox 70"/>
            <p:cNvSpPr txBox="1"/>
            <p:nvPr/>
          </p:nvSpPr>
          <p:spPr>
            <a:xfrm>
              <a:off x="6792718" y="4712759"/>
              <a:ext cx="479618" cy="369332"/>
            </a:xfrm>
            <a:prstGeom prst="rect">
              <a:avLst/>
            </a:prstGeom>
            <a:noFill/>
          </p:spPr>
          <p:txBody>
            <a:bodyPr wrap="none" rtlCol="0">
              <a:spAutoFit/>
            </a:bodyPr>
            <a:lstStyle/>
            <a:p>
              <a:r>
                <a:rPr lang="en-US" dirty="0" smtClean="0"/>
                <a:t>No</a:t>
              </a:r>
              <a:endParaRPr lang="en-US" dirty="0"/>
            </a:p>
          </p:txBody>
        </p:sp>
      </p:grpSp>
      <p:sp>
        <p:nvSpPr>
          <p:cNvPr id="78" name="TextBox 77"/>
          <p:cNvSpPr txBox="1"/>
          <p:nvPr/>
        </p:nvSpPr>
        <p:spPr>
          <a:xfrm>
            <a:off x="6637553" y="5266919"/>
            <a:ext cx="5046446" cy="830997"/>
          </a:xfrm>
          <a:prstGeom prst="rect">
            <a:avLst/>
          </a:prstGeom>
          <a:noFill/>
          <a:ln>
            <a:solidFill>
              <a:schemeClr val="tx1"/>
            </a:solidFill>
          </a:ln>
        </p:spPr>
        <p:txBody>
          <a:bodyPr wrap="none" rtlCol="0">
            <a:spAutoFit/>
          </a:bodyPr>
          <a:lstStyle/>
          <a:p>
            <a:r>
              <a:rPr lang="en-US" sz="1600" dirty="0" smtClean="0"/>
              <a:t>SACR	= Software Assurance Classification Report</a:t>
            </a:r>
          </a:p>
          <a:p>
            <a:r>
              <a:rPr lang="en-US" sz="1600" dirty="0" smtClean="0"/>
              <a:t>SMA	= Safety and Mission Assurance</a:t>
            </a:r>
          </a:p>
          <a:p>
            <a:r>
              <a:rPr lang="en-US" sz="1600" dirty="0" smtClean="0"/>
              <a:t>TA	= Technical Authority</a:t>
            </a:r>
            <a:endParaRPr lang="en-US" sz="1600" dirty="0"/>
          </a:p>
        </p:txBody>
      </p:sp>
    </p:spTree>
    <p:extLst>
      <p:ext uri="{BB962C8B-B14F-4D97-AF65-F5344CB8AC3E}">
        <p14:creationId xmlns:p14="http://schemas.microsoft.com/office/powerpoint/2010/main" val="3226510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Compliance Matrix </a:t>
            </a:r>
            <a:r>
              <a:rPr lang="en-US" sz="2400" dirty="0" smtClean="0"/>
              <a:t>(1/5)</a:t>
            </a:r>
            <a:endParaRPr lang="en-US" sz="2400" dirty="0"/>
          </a:p>
        </p:txBody>
      </p:sp>
      <p:sp>
        <p:nvSpPr>
          <p:cNvPr id="45" name="Content Placeholder 44"/>
          <p:cNvSpPr>
            <a:spLocks noGrp="1"/>
          </p:cNvSpPr>
          <p:nvPr>
            <p:ph idx="1"/>
          </p:nvPr>
        </p:nvSpPr>
        <p:spPr/>
        <p:txBody>
          <a:bodyPr/>
          <a:lstStyle/>
          <a:p>
            <a:r>
              <a:rPr lang="en-US" dirty="0" smtClean="0"/>
              <a:t>The Compliance Matrix</a:t>
            </a:r>
          </a:p>
          <a:p>
            <a:pPr lvl="1"/>
            <a:r>
              <a:rPr lang="en-US" dirty="0" smtClean="0"/>
              <a:t>identifies who is responsible for each NPR/LPR 7150.2B requirement</a:t>
            </a:r>
          </a:p>
          <a:p>
            <a:pPr lvl="1"/>
            <a:r>
              <a:rPr lang="en-US" dirty="0" smtClean="0"/>
              <a:t>documents tailoring of requirements approved by the Technical Authority</a:t>
            </a:r>
          </a:p>
          <a:p>
            <a:pPr lvl="1"/>
            <a:r>
              <a:rPr lang="en-US" u="sng" dirty="0" smtClean="0"/>
              <a:t>does not</a:t>
            </a:r>
            <a:r>
              <a:rPr lang="en-US" dirty="0" smtClean="0"/>
              <a:t> document how the requirement is implemented</a:t>
            </a:r>
          </a:p>
          <a:p>
            <a:r>
              <a:rPr lang="en-US" dirty="0" smtClean="0"/>
              <a:t>The NASA Software Lead is the responsible official for the Compliance Matrix</a:t>
            </a:r>
          </a:p>
          <a:p>
            <a:pPr lvl="1"/>
            <a:r>
              <a:rPr lang="en-US" dirty="0" smtClean="0"/>
              <a:t>The Government decides what requirements it will flow to contractors, grantees, or partners before initiating agreements</a:t>
            </a:r>
          </a:p>
          <a:p>
            <a:pPr lvl="1"/>
            <a:r>
              <a:rPr lang="en-US" dirty="0" smtClean="0"/>
              <a:t>The Government assesses and approves any tailoring of requirements</a:t>
            </a:r>
          </a:p>
          <a:p>
            <a:r>
              <a:rPr lang="en-US" dirty="0" smtClean="0"/>
              <a:t>The Center Software Assurance Manager</a:t>
            </a:r>
          </a:p>
          <a:p>
            <a:pPr lvl="1"/>
            <a:r>
              <a:rPr lang="en-US" dirty="0" smtClean="0"/>
              <a:t>Performs software assurance on all compliance matrices</a:t>
            </a:r>
          </a:p>
          <a:p>
            <a:pPr lvl="1"/>
            <a:r>
              <a:rPr lang="en-US" dirty="0" smtClean="0"/>
              <a:t>Audits conformance of the project to its compliance matrix (or matrices)</a:t>
            </a:r>
          </a:p>
          <a:p>
            <a:pPr lvl="2"/>
            <a:r>
              <a:rPr lang="en-US" dirty="0" smtClean="0"/>
              <a:t>No audits for Class E</a:t>
            </a:r>
          </a:p>
          <a:p>
            <a:pPr lvl="2"/>
            <a:r>
              <a:rPr lang="en-US" dirty="0" smtClean="0"/>
              <a:t>Random sampling of projects for Class D and not safety-critical</a:t>
            </a:r>
          </a:p>
          <a:p>
            <a:pPr lvl="2"/>
            <a:r>
              <a:rPr lang="en-US" dirty="0" smtClean="0"/>
              <a:t>All other projects audited per LMS-CP-4754</a:t>
            </a:r>
          </a:p>
          <a:p>
            <a:pPr marL="0" indent="0">
              <a:buNone/>
            </a:pPr>
            <a:endParaRPr lang="en-US" dirty="0" smtClean="0"/>
          </a:p>
          <a:p>
            <a:pPr lvl="1"/>
            <a:endParaRPr lang="en-US" dirty="0"/>
          </a:p>
        </p:txBody>
      </p:sp>
    </p:spTree>
    <p:extLst>
      <p:ext uri="{BB962C8B-B14F-4D97-AF65-F5344CB8AC3E}">
        <p14:creationId xmlns:p14="http://schemas.microsoft.com/office/powerpoint/2010/main" val="25301616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800" y="152400"/>
            <a:ext cx="9504082" cy="577594"/>
          </a:xfrm>
        </p:spPr>
        <p:txBody>
          <a:bodyPr/>
          <a:lstStyle/>
          <a:p>
            <a:r>
              <a:rPr lang="en-US" dirty="0" smtClean="0"/>
              <a:t>Compliance Matrix: LPR Mods </a:t>
            </a:r>
            <a:r>
              <a:rPr lang="en-US" sz="2400" dirty="0" smtClean="0"/>
              <a:t>(2/5)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9603915"/>
              </p:ext>
            </p:extLst>
          </p:nvPr>
        </p:nvGraphicFramePr>
        <p:xfrm>
          <a:off x="609600" y="990600"/>
          <a:ext cx="11074750" cy="4313818"/>
        </p:xfrm>
        <a:graphic>
          <a:graphicData uri="http://schemas.openxmlformats.org/drawingml/2006/table">
            <a:tbl>
              <a:tblPr firstRow="1" firstCol="1" bandRow="1">
                <a:tableStyleId>{5C22544A-7EE6-4342-B048-85BDC9FD1C3A}</a:tableStyleId>
              </a:tblPr>
              <a:tblGrid>
                <a:gridCol w="1592942"/>
                <a:gridCol w="1517089"/>
                <a:gridCol w="1430593"/>
                <a:gridCol w="1573305"/>
                <a:gridCol w="4960821"/>
              </a:tblGrid>
              <a:tr h="394447">
                <a:tc>
                  <a:txBody>
                    <a:bodyPr/>
                    <a:lstStyle/>
                    <a:p>
                      <a:pPr marL="0" marR="0" algn="ctr">
                        <a:spcBef>
                          <a:spcPts val="0"/>
                        </a:spcBef>
                        <a:spcAft>
                          <a:spcPts val="0"/>
                        </a:spcAft>
                      </a:pPr>
                      <a:r>
                        <a:rPr lang="en-US" sz="1600" dirty="0">
                          <a:effectLst/>
                        </a:rPr>
                        <a:t>Software Class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dirty="0">
                          <a:effectLst/>
                        </a:rPr>
                        <a:t>Requirement</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a:effectLst/>
                        </a:rPr>
                        <a:t>Old Mapping</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a:effectLst/>
                        </a:rPr>
                        <a:t>New Mapping</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dirty="0" smtClean="0">
                          <a:effectLst/>
                        </a:rPr>
                        <a:t>Description and Rationale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r>
              <a:tr h="585397">
                <a:tc rowSpan="2">
                  <a:txBody>
                    <a:bodyPr/>
                    <a:lstStyle/>
                    <a:p>
                      <a:pPr marL="0" marR="0">
                        <a:spcBef>
                          <a:spcPts val="0"/>
                        </a:spcBef>
                        <a:spcAft>
                          <a:spcPts val="0"/>
                        </a:spcAft>
                      </a:pPr>
                      <a:r>
                        <a:rPr lang="en-US" sz="1600">
                          <a:effectLst/>
                        </a:rPr>
                        <a:t>Class A,</a:t>
                      </a:r>
                      <a:br>
                        <a:rPr lang="en-US" sz="1600">
                          <a:effectLst/>
                        </a:rPr>
                      </a:br>
                      <a:r>
                        <a:rPr lang="en-US" sz="1600">
                          <a:effectLst/>
                        </a:rPr>
                        <a:t>Class B,</a:t>
                      </a:r>
                      <a:br>
                        <a:rPr lang="en-US" sz="1600">
                          <a:effectLst/>
                        </a:rPr>
                      </a:br>
                      <a:r>
                        <a:rPr lang="en-US" sz="1600">
                          <a:effectLst/>
                        </a:rPr>
                        <a:t>Class C, or</a:t>
                      </a:r>
                      <a:br>
                        <a:rPr lang="en-US" sz="1600">
                          <a:effectLst/>
                        </a:rPr>
                      </a:br>
                      <a:r>
                        <a:rPr lang="en-US" sz="1600">
                          <a:effectLst/>
                        </a:rPr>
                        <a:t>Safety-Critical</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spcBef>
                          <a:spcPts val="0"/>
                        </a:spcBef>
                        <a:spcAft>
                          <a:spcPts val="0"/>
                        </a:spcAft>
                      </a:pPr>
                      <a:r>
                        <a:rPr lang="en-US" sz="1600" dirty="0">
                          <a:effectLst/>
                        </a:rPr>
                        <a:t>LSWE-031</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dirty="0">
                          <a:effectLst/>
                        </a:rPr>
                        <a:t>None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dirty="0">
                          <a:effectLst/>
                        </a:rPr>
                        <a:t>X</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spcBef>
                          <a:spcPts val="0"/>
                        </a:spcBef>
                        <a:spcAft>
                          <a:spcPts val="0"/>
                        </a:spcAft>
                      </a:pPr>
                      <a:r>
                        <a:rPr lang="en-US" sz="1600" dirty="0" smtClean="0">
                          <a:effectLst/>
                        </a:rPr>
                        <a:t>Submit data to the </a:t>
                      </a:r>
                      <a:r>
                        <a:rPr lang="en-US" sz="1600" dirty="0">
                          <a:effectLst/>
                        </a:rPr>
                        <a:t>LaRC Software Metrics </a:t>
                      </a:r>
                      <a:r>
                        <a:rPr lang="en-US" sz="1600" dirty="0" smtClean="0">
                          <a:effectLst/>
                        </a:rPr>
                        <a:t>Repository per </a:t>
                      </a:r>
                      <a:r>
                        <a:rPr lang="en-US" sz="1600" dirty="0">
                          <a:effectLst/>
                        </a:rPr>
                        <a:t>SWE-091 and SWE-142.</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r>
              <a:tr h="394447">
                <a:tc vMerge="1">
                  <a:txBody>
                    <a:bodyPr/>
                    <a:lstStyle/>
                    <a:p>
                      <a:endParaRPr lang="en-US"/>
                    </a:p>
                  </a:txBody>
                  <a:tcPr/>
                </a:tc>
                <a:tc>
                  <a:txBody>
                    <a:bodyPr/>
                    <a:lstStyle/>
                    <a:p>
                      <a:pPr marL="0" marR="0">
                        <a:spcBef>
                          <a:spcPts val="0"/>
                        </a:spcBef>
                        <a:spcAft>
                          <a:spcPts val="0"/>
                        </a:spcAft>
                      </a:pPr>
                      <a:r>
                        <a:rPr lang="en-US" sz="1600">
                          <a:effectLst/>
                        </a:rPr>
                        <a:t>LSWE-030</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a:effectLst/>
                        </a:rPr>
                        <a:t>None</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dirty="0">
                          <a:effectLst/>
                        </a:rPr>
                        <a:t>X</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spcBef>
                          <a:spcPts val="0"/>
                        </a:spcBef>
                        <a:spcAft>
                          <a:spcPts val="0"/>
                        </a:spcAft>
                      </a:pPr>
                      <a:r>
                        <a:rPr lang="en-US" sz="1600" dirty="0" smtClean="0">
                          <a:effectLst/>
                        </a:rPr>
                        <a:t>Submit</a:t>
                      </a:r>
                      <a:r>
                        <a:rPr lang="en-US" sz="1600" baseline="0" dirty="0" smtClean="0">
                          <a:effectLst/>
                        </a:rPr>
                        <a:t> software inventory data per</a:t>
                      </a:r>
                      <a:r>
                        <a:rPr lang="en-US" sz="1600" dirty="0" smtClean="0">
                          <a:effectLst/>
                        </a:rPr>
                        <a:t> </a:t>
                      </a:r>
                      <a:r>
                        <a:rPr lang="en-US" sz="1600" dirty="0">
                          <a:effectLst/>
                        </a:rPr>
                        <a:t>SWE-006.</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r>
              <a:tr h="394447">
                <a:tc rowSpan="2">
                  <a:txBody>
                    <a:bodyPr/>
                    <a:lstStyle/>
                    <a:p>
                      <a:pPr marL="0" marR="0">
                        <a:spcBef>
                          <a:spcPts val="0"/>
                        </a:spcBef>
                        <a:spcAft>
                          <a:spcPts val="0"/>
                        </a:spcAft>
                      </a:pPr>
                      <a:r>
                        <a:rPr lang="en-US" sz="1600">
                          <a:effectLst/>
                        </a:rPr>
                        <a:t>Class D</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spcBef>
                          <a:spcPts val="0"/>
                        </a:spcBef>
                        <a:spcAft>
                          <a:spcPts val="0"/>
                        </a:spcAft>
                      </a:pPr>
                      <a:r>
                        <a:rPr lang="en-US" sz="1600">
                          <a:effectLst/>
                        </a:rPr>
                        <a:t>LSWE-030</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dirty="0">
                          <a:effectLst/>
                        </a:rPr>
                        <a:t>None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dirty="0">
                          <a:effectLst/>
                        </a:rPr>
                        <a:t>X</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spcBef>
                          <a:spcPts val="0"/>
                        </a:spcBef>
                        <a:spcAft>
                          <a:spcPts val="0"/>
                        </a:spcAft>
                      </a:pPr>
                      <a:r>
                        <a:rPr lang="en-US" sz="1600" dirty="0" smtClean="0">
                          <a:effectLst/>
                        </a:rPr>
                        <a:t>Submit</a:t>
                      </a:r>
                      <a:r>
                        <a:rPr lang="en-US" sz="1600" baseline="0" dirty="0" smtClean="0">
                          <a:effectLst/>
                        </a:rPr>
                        <a:t> software inventory data per</a:t>
                      </a:r>
                      <a:r>
                        <a:rPr lang="en-US" sz="1600" dirty="0" smtClean="0">
                          <a:effectLst/>
                        </a:rPr>
                        <a:t> SWE-006.</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r>
              <a:tr h="788894">
                <a:tc vMerge="1">
                  <a:txBody>
                    <a:bodyPr/>
                    <a:lstStyle/>
                    <a:p>
                      <a:endParaRPr lang="en-US"/>
                    </a:p>
                  </a:txBody>
                  <a:tcPr/>
                </a:tc>
                <a:tc>
                  <a:txBody>
                    <a:bodyPr/>
                    <a:lstStyle/>
                    <a:p>
                      <a:pPr marL="0" marR="0">
                        <a:spcBef>
                          <a:spcPts val="0"/>
                        </a:spcBef>
                        <a:spcAft>
                          <a:spcPts val="0"/>
                        </a:spcAft>
                      </a:pPr>
                      <a:r>
                        <a:rPr lang="en-US" sz="1600" dirty="0">
                          <a:effectLst/>
                        </a:rPr>
                        <a:t>SWE-035</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a:effectLst/>
                        </a:rPr>
                        <a:t>X</a:t>
                      </a:r>
                      <a:br>
                        <a:rPr lang="en-US" sz="1600">
                          <a:effectLst/>
                        </a:rPr>
                      </a:br>
                      <a:r>
                        <a:rPr lang="en-US" sz="1600">
                          <a:effectLst/>
                        </a:rPr>
                        <a:t>*(S/C only)</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dirty="0">
                          <a:effectLst/>
                        </a:rPr>
                        <a:t>X</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effectLst/>
                        </a:rPr>
                        <a:t>Supplier</a:t>
                      </a:r>
                      <a:r>
                        <a:rPr lang="en-US" sz="1600" baseline="0" dirty="0" smtClean="0">
                          <a:effectLst/>
                        </a:rPr>
                        <a:t> selection. </a:t>
                      </a:r>
                      <a:r>
                        <a:rPr lang="en-US" sz="1600" dirty="0" smtClean="0">
                          <a:effectLst/>
                        </a:rPr>
                        <a:t>Projects </a:t>
                      </a:r>
                      <a:r>
                        <a:rPr lang="en-US" sz="1600" dirty="0">
                          <a:effectLst/>
                        </a:rPr>
                        <a:t>are required to follow </a:t>
                      </a:r>
                      <a:r>
                        <a:rPr lang="en-US" sz="1600" b="0" i="0" u="none" strike="noStrike" kern="1200" baseline="0" dirty="0" smtClean="0">
                          <a:solidFill>
                            <a:schemeClr val="dk1"/>
                          </a:solidFill>
                          <a:latin typeface="+mn-lt"/>
                          <a:ea typeface="+mn-ea"/>
                          <a:cs typeface="+mn-cs"/>
                        </a:rPr>
                        <a:t>Office of Procurement procedures regardless of class or safety-criticality.</a:t>
                      </a:r>
                      <a:r>
                        <a:rPr lang="en-US" sz="1600" dirty="0" smtClean="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r>
              <a:tr h="197224">
                <a:tc rowSpan="3">
                  <a:txBody>
                    <a:bodyPr/>
                    <a:lstStyle/>
                    <a:p>
                      <a:pPr marL="0" marR="0">
                        <a:spcBef>
                          <a:spcPts val="0"/>
                        </a:spcBef>
                        <a:spcAft>
                          <a:spcPts val="0"/>
                        </a:spcAft>
                      </a:pPr>
                      <a:r>
                        <a:rPr lang="en-US" sz="1600">
                          <a:effectLst/>
                        </a:rPr>
                        <a:t>Class E</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spcBef>
                          <a:spcPts val="0"/>
                        </a:spcBef>
                        <a:spcAft>
                          <a:spcPts val="0"/>
                        </a:spcAft>
                      </a:pPr>
                      <a:r>
                        <a:rPr lang="en-US" sz="1600">
                          <a:effectLst/>
                        </a:rPr>
                        <a:t>SWE-033</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dirty="0">
                          <a:effectLst/>
                        </a:rPr>
                        <a:t>&lt;blank&gt;</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a:effectLst/>
                        </a:rPr>
                        <a:t>X</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effectLst/>
                        </a:rPr>
                        <a:t>Make vs. buy</a:t>
                      </a:r>
                      <a:r>
                        <a:rPr lang="en-US" sz="1600" baseline="0" dirty="0" smtClean="0">
                          <a:effectLst/>
                        </a:rPr>
                        <a:t> and supplier selection. </a:t>
                      </a:r>
                      <a:r>
                        <a:rPr lang="en-US" sz="1600" dirty="0" smtClean="0">
                          <a:effectLst/>
                        </a:rPr>
                        <a:t>Projects are required to follow </a:t>
                      </a:r>
                      <a:r>
                        <a:rPr lang="en-US" sz="1600" b="0" i="0" u="none" strike="noStrike" kern="1200" baseline="0" dirty="0" smtClean="0">
                          <a:solidFill>
                            <a:schemeClr val="dk1"/>
                          </a:solidFill>
                          <a:latin typeface="+mn-lt"/>
                          <a:ea typeface="+mn-ea"/>
                          <a:cs typeface="+mn-cs"/>
                        </a:rPr>
                        <a:t>Office of Procurement procedures regardless of class or safety-criticality.</a:t>
                      </a:r>
                      <a:r>
                        <a:rPr lang="en-US" sz="1600" dirty="0" smtClean="0">
                          <a:effectLst/>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r>
              <a:tr h="591671">
                <a:tc vMerge="1">
                  <a:txBody>
                    <a:bodyPr/>
                    <a:lstStyle/>
                    <a:p>
                      <a:endParaRPr lang="en-US"/>
                    </a:p>
                  </a:txBody>
                  <a:tcPr/>
                </a:tc>
                <a:tc>
                  <a:txBody>
                    <a:bodyPr/>
                    <a:lstStyle/>
                    <a:p>
                      <a:pPr marL="0" marR="0">
                        <a:spcBef>
                          <a:spcPts val="0"/>
                        </a:spcBef>
                        <a:spcAft>
                          <a:spcPts val="0"/>
                        </a:spcAft>
                      </a:pPr>
                      <a:r>
                        <a:rPr lang="en-US" sz="1600">
                          <a:effectLst/>
                        </a:rPr>
                        <a:t>SWE-035</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a:effectLst/>
                        </a:rPr>
                        <a:t>&lt;blank&gt;</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dirty="0">
                          <a:effectLst/>
                        </a:rPr>
                        <a:t>X</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vMerge="1">
                  <a:txBody>
                    <a:bodyPr/>
                    <a:lstStyle/>
                    <a:p>
                      <a:endParaRPr lang="en-US"/>
                    </a:p>
                  </a:txBody>
                  <a:tcPr/>
                </a:tc>
              </a:tr>
              <a:tr h="827442">
                <a:tc vMerge="1">
                  <a:txBody>
                    <a:bodyPr/>
                    <a:lstStyle/>
                    <a:p>
                      <a:endParaRPr lang="en-US"/>
                    </a:p>
                  </a:txBody>
                  <a:tcPr/>
                </a:tc>
                <a:tc>
                  <a:txBody>
                    <a:bodyPr/>
                    <a:lstStyle/>
                    <a:p>
                      <a:pPr marL="0" marR="0">
                        <a:spcBef>
                          <a:spcPts val="0"/>
                        </a:spcBef>
                        <a:spcAft>
                          <a:spcPts val="0"/>
                        </a:spcAft>
                      </a:pPr>
                      <a:r>
                        <a:rPr lang="en-US" sz="1600">
                          <a:effectLst/>
                        </a:rPr>
                        <a:t>SWE-066</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a:effectLst/>
                        </a:rPr>
                        <a:t>&lt;blank&gt;</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lgn="ctr">
                        <a:spcBef>
                          <a:spcPts val="0"/>
                        </a:spcBef>
                        <a:spcAft>
                          <a:spcPts val="0"/>
                        </a:spcAft>
                      </a:pPr>
                      <a:r>
                        <a:rPr lang="en-US" sz="1600">
                          <a:effectLst/>
                        </a:rPr>
                        <a:t>X</a:t>
                      </a:r>
                      <a:endParaRPr lang="en-US" sz="160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c>
                  <a:txBody>
                    <a:bodyPr/>
                    <a:lstStyle/>
                    <a:p>
                      <a:pPr marL="0" marR="0">
                        <a:spcBef>
                          <a:spcPts val="0"/>
                        </a:spcBef>
                        <a:spcAft>
                          <a:spcPts val="0"/>
                        </a:spcAft>
                      </a:pPr>
                      <a:r>
                        <a:rPr lang="en-US" sz="1600" dirty="0" smtClean="0">
                          <a:effectLst/>
                        </a:rPr>
                        <a:t>Software testing. The</a:t>
                      </a:r>
                      <a:r>
                        <a:rPr lang="en-US" sz="1600" baseline="0" dirty="0" smtClean="0">
                          <a:effectLst/>
                        </a:rPr>
                        <a:t> Center requires</a:t>
                      </a:r>
                      <a:r>
                        <a:rPr lang="en-US" sz="1600" dirty="0" smtClean="0">
                          <a:effectLst/>
                        </a:rPr>
                        <a:t> </a:t>
                      </a:r>
                      <a:r>
                        <a:rPr lang="en-US" sz="1600" dirty="0">
                          <a:effectLst/>
                        </a:rPr>
                        <a:t>all software, regardless of class or safety-criticality, </a:t>
                      </a:r>
                      <a:r>
                        <a:rPr lang="en-US" sz="1600" dirty="0" smtClean="0">
                          <a:effectLst/>
                        </a:rPr>
                        <a:t>to </a:t>
                      </a:r>
                      <a:r>
                        <a:rPr lang="en-US" sz="1600" dirty="0">
                          <a:effectLst/>
                        </a:rPr>
                        <a:t>be tested.  Class E testing can be ad-hoc and informal.</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3440" marR="83440" marT="0" marB="0"/>
                </a:tc>
              </a:tr>
            </a:tbl>
          </a:graphicData>
        </a:graphic>
      </p:graphicFrame>
      <p:sp>
        <p:nvSpPr>
          <p:cNvPr id="7" name="TextBox 6"/>
          <p:cNvSpPr txBox="1"/>
          <p:nvPr/>
        </p:nvSpPr>
        <p:spPr>
          <a:xfrm>
            <a:off x="609600" y="5529189"/>
            <a:ext cx="11074750" cy="400110"/>
          </a:xfrm>
          <a:prstGeom prst="rect">
            <a:avLst/>
          </a:prstGeom>
          <a:noFill/>
        </p:spPr>
        <p:txBody>
          <a:bodyPr wrap="square" rtlCol="0">
            <a:spAutoFit/>
          </a:bodyPr>
          <a:lstStyle/>
          <a:p>
            <a:pPr algn="ctr"/>
            <a:r>
              <a:rPr lang="en-US" sz="2000" b="1" dirty="0" smtClean="0"/>
              <a:t>LPR 7150.2B Modifications to the NPR 7150.2B Requirements Mapping Matrix</a:t>
            </a:r>
            <a:endParaRPr lang="en-US" sz="2000" b="1" dirty="0"/>
          </a:p>
        </p:txBody>
      </p:sp>
    </p:spTree>
    <p:extLst>
      <p:ext uri="{BB962C8B-B14F-4D97-AF65-F5344CB8AC3E}">
        <p14:creationId xmlns:p14="http://schemas.microsoft.com/office/powerpoint/2010/main" val="2941371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800" y="152400"/>
            <a:ext cx="9504082" cy="577594"/>
          </a:xfrm>
        </p:spPr>
        <p:txBody>
          <a:bodyPr/>
          <a:lstStyle/>
          <a:p>
            <a:r>
              <a:rPr lang="en-US" dirty="0" smtClean="0"/>
              <a:t>Compliance Matrix: Compliance Levels </a:t>
            </a:r>
            <a:r>
              <a:rPr lang="en-US" sz="2800" dirty="0" smtClean="0"/>
              <a:t>(3/5)</a:t>
            </a:r>
            <a:endParaRPr lang="en-US" dirty="0"/>
          </a:p>
        </p:txBody>
      </p:sp>
      <p:sp>
        <p:nvSpPr>
          <p:cNvPr id="3" name="Content Placeholder 2"/>
          <p:cNvSpPr>
            <a:spLocks noGrp="1"/>
          </p:cNvSpPr>
          <p:nvPr>
            <p:ph idx="1"/>
          </p:nvPr>
        </p:nvSpPr>
        <p:spPr/>
        <p:txBody>
          <a:bodyPr/>
          <a:lstStyle/>
          <a:p>
            <a:r>
              <a:rPr lang="en-US" dirty="0" smtClean="0"/>
              <a:t>The LPR defines three levels of compliance for a requirement:</a:t>
            </a:r>
          </a:p>
          <a:p>
            <a:pPr lvl="1"/>
            <a:r>
              <a:rPr lang="en-US" b="1" dirty="0" smtClean="0"/>
              <a:t>FC</a:t>
            </a:r>
            <a:r>
              <a:rPr lang="en-US" dirty="0" smtClean="0"/>
              <a:t>	→ full compliance.</a:t>
            </a:r>
            <a:endParaRPr lang="en-US" dirty="0"/>
          </a:p>
          <a:p>
            <a:pPr lvl="1"/>
            <a:r>
              <a:rPr lang="en-US" b="1" dirty="0" smtClean="0"/>
              <a:t>T</a:t>
            </a:r>
            <a:r>
              <a:rPr lang="en-US" dirty="0" smtClean="0"/>
              <a:t>	→ tailored. </a:t>
            </a:r>
            <a:endParaRPr lang="en-US" dirty="0"/>
          </a:p>
          <a:p>
            <a:pPr lvl="1"/>
            <a:r>
              <a:rPr lang="en-US" b="1" dirty="0" smtClean="0"/>
              <a:t>NA</a:t>
            </a:r>
            <a:r>
              <a:rPr lang="en-US" dirty="0" smtClean="0"/>
              <a:t>	→ not </a:t>
            </a:r>
            <a:r>
              <a:rPr lang="en-US" dirty="0"/>
              <a:t>applicable</a:t>
            </a:r>
            <a:r>
              <a:rPr lang="en-US" dirty="0" smtClean="0"/>
              <a:t>. Limited to requirements with a known applicability restriction.</a:t>
            </a:r>
          </a:p>
          <a:p>
            <a:r>
              <a:rPr lang="en-US" b="1" dirty="0" smtClean="0"/>
              <a:t>T</a:t>
            </a:r>
            <a:r>
              <a:rPr lang="en-US" dirty="0" smtClean="0"/>
              <a:t> used to tailor down, tailor out, or replace a requirement</a:t>
            </a:r>
          </a:p>
          <a:p>
            <a:pPr lvl="1"/>
            <a:r>
              <a:rPr lang="en-US" dirty="0" smtClean="0"/>
              <a:t>Requires technical authority approval</a:t>
            </a:r>
          </a:p>
          <a:p>
            <a:r>
              <a:rPr lang="en-US" b="1" dirty="0" smtClean="0"/>
              <a:t>NA</a:t>
            </a:r>
            <a:r>
              <a:rPr lang="en-US" dirty="0" smtClean="0"/>
              <a:t> is limited to requirements with a known applicability restriction</a:t>
            </a:r>
          </a:p>
          <a:p>
            <a:pPr lvl="1"/>
            <a:r>
              <a:rPr lang="en-US" dirty="0" smtClean="0"/>
              <a:t>Some requirements apply only for acquisitions, only for spaceflight projects, only when safety-critical (for Class C or Class D), or only for Independent Verification &amp;Validation.</a:t>
            </a:r>
          </a:p>
          <a:p>
            <a:pPr lvl="2"/>
            <a:r>
              <a:rPr lang="en-US" dirty="0" smtClean="0"/>
              <a:t>These requirements are listed by category in Appendix D.2</a:t>
            </a:r>
          </a:p>
          <a:p>
            <a:pPr lvl="1"/>
            <a:r>
              <a:rPr lang="en-US" dirty="0" smtClean="0"/>
              <a:t>NA marking does not require TA approval</a:t>
            </a:r>
          </a:p>
          <a:p>
            <a:r>
              <a:rPr lang="en-US" b="1" dirty="0" smtClean="0"/>
              <a:t>NA</a:t>
            </a:r>
            <a:r>
              <a:rPr lang="en-US" dirty="0" smtClean="0"/>
              <a:t> </a:t>
            </a:r>
            <a:r>
              <a:rPr lang="en-US" u="sng" dirty="0" smtClean="0"/>
              <a:t>cannot</a:t>
            </a:r>
            <a:r>
              <a:rPr lang="en-US" dirty="0" smtClean="0"/>
              <a:t> be used against generally applicable requirements</a:t>
            </a:r>
          </a:p>
          <a:p>
            <a:pPr lvl="1"/>
            <a:r>
              <a:rPr lang="en-US" dirty="0" smtClean="0"/>
              <a:t>Use T (tailor) to remove a generally applicable requirement; this is a tailor-out action.</a:t>
            </a:r>
            <a:endParaRPr lang="en-US" dirty="0"/>
          </a:p>
        </p:txBody>
      </p:sp>
    </p:spTree>
    <p:extLst>
      <p:ext uri="{BB962C8B-B14F-4D97-AF65-F5344CB8AC3E}">
        <p14:creationId xmlns:p14="http://schemas.microsoft.com/office/powerpoint/2010/main" val="18731209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Matrix: </a:t>
            </a:r>
            <a:r>
              <a:rPr lang="en-US" dirty="0"/>
              <a:t>Content </a:t>
            </a:r>
            <a:r>
              <a:rPr lang="en-US" sz="2400" dirty="0" smtClean="0"/>
              <a:t>(4/5</a:t>
            </a:r>
            <a:r>
              <a:rPr lang="en-US" sz="2400" dirty="0"/>
              <a:t>)</a:t>
            </a:r>
            <a:endParaRPr lang="en-US" dirty="0"/>
          </a:p>
        </p:txBody>
      </p:sp>
      <p:sp>
        <p:nvSpPr>
          <p:cNvPr id="3" name="Content Placeholder 2"/>
          <p:cNvSpPr>
            <a:spLocks noGrp="1"/>
          </p:cNvSpPr>
          <p:nvPr>
            <p:ph idx="1"/>
          </p:nvPr>
        </p:nvSpPr>
        <p:spPr/>
        <p:txBody>
          <a:bodyPr/>
          <a:lstStyle/>
          <a:p>
            <a:r>
              <a:rPr lang="en-US" dirty="0"/>
              <a:t>LPR 7150.2B Appendix D.1 defines content of Compliance Matrix</a:t>
            </a:r>
          </a:p>
          <a:p>
            <a:pPr lvl="1"/>
            <a:r>
              <a:rPr lang="en-US" dirty="0"/>
              <a:t>For each requirement </a:t>
            </a:r>
            <a:r>
              <a:rPr lang="en-US" dirty="0" smtClean="0"/>
              <a:t>mapped to </a:t>
            </a:r>
            <a:r>
              <a:rPr lang="en-US" dirty="0"/>
              <a:t>the software class and </a:t>
            </a:r>
            <a:r>
              <a:rPr lang="en-US" dirty="0" smtClean="0"/>
              <a:t>safety-criticality:</a:t>
            </a:r>
            <a:endParaRPr lang="en-US" dirty="0"/>
          </a:p>
          <a:p>
            <a:pPr lvl="2"/>
            <a:r>
              <a:rPr lang="en-US" dirty="0"/>
              <a:t>Requirement identifier from NPR 7150.2 (SWE-</a:t>
            </a:r>
            <a:r>
              <a:rPr lang="en-US" dirty="0" err="1"/>
              <a:t>nnn</a:t>
            </a:r>
            <a:r>
              <a:rPr lang="en-US" dirty="0"/>
              <a:t>) or LPR 7150.2 (LSWE-</a:t>
            </a:r>
            <a:r>
              <a:rPr lang="en-US" dirty="0" err="1"/>
              <a:t>nnn</a:t>
            </a:r>
            <a:r>
              <a:rPr lang="en-US" dirty="0"/>
              <a:t>)</a:t>
            </a:r>
          </a:p>
          <a:p>
            <a:pPr lvl="2"/>
            <a:r>
              <a:rPr lang="en-US" dirty="0"/>
              <a:t>Responsible party for the requirement</a:t>
            </a:r>
          </a:p>
          <a:p>
            <a:pPr lvl="2"/>
            <a:r>
              <a:rPr lang="en-US" dirty="0"/>
              <a:t>Level of compliance with the </a:t>
            </a:r>
            <a:r>
              <a:rPr lang="en-US" dirty="0" smtClean="0"/>
              <a:t>requirement</a:t>
            </a:r>
          </a:p>
          <a:p>
            <a:pPr lvl="2"/>
            <a:r>
              <a:rPr lang="en-US" dirty="0" smtClean="0"/>
              <a:t>Description </a:t>
            </a:r>
            <a:r>
              <a:rPr lang="en-US" dirty="0"/>
              <a:t>explaining T or NA compliance marking</a:t>
            </a:r>
          </a:p>
          <a:p>
            <a:pPr lvl="2"/>
            <a:r>
              <a:rPr lang="en-US" dirty="0"/>
              <a:t>Justification for T compliance marking</a:t>
            </a:r>
          </a:p>
          <a:p>
            <a:pPr lvl="1"/>
            <a:r>
              <a:rPr lang="en-US" dirty="0"/>
              <a:t>Signatories</a:t>
            </a:r>
          </a:p>
          <a:p>
            <a:pPr lvl="2"/>
            <a:r>
              <a:rPr lang="en-US" dirty="0"/>
              <a:t>NASA Software Lead (approver)</a:t>
            </a:r>
          </a:p>
          <a:p>
            <a:pPr lvl="2"/>
            <a:r>
              <a:rPr lang="en-US" dirty="0"/>
              <a:t>NASA Software Lead's Supervisor (approver)</a:t>
            </a:r>
          </a:p>
          <a:p>
            <a:pPr lvl="2"/>
            <a:r>
              <a:rPr lang="en-US" dirty="0"/>
              <a:t>Center Software Assurance Manager (</a:t>
            </a:r>
            <a:r>
              <a:rPr lang="en-US" dirty="0" smtClean="0"/>
              <a:t>concurrence)</a:t>
            </a:r>
          </a:p>
          <a:p>
            <a:pPr lvl="2"/>
            <a:r>
              <a:rPr lang="en-US" dirty="0" smtClean="0"/>
              <a:t>Engineering </a:t>
            </a:r>
            <a:r>
              <a:rPr lang="en-US" dirty="0"/>
              <a:t>Technical Authority (approver if compliance matrix includes tailoring</a:t>
            </a:r>
            <a:r>
              <a:rPr lang="en-US" dirty="0" smtClean="0"/>
              <a:t>)</a:t>
            </a:r>
            <a:endParaRPr lang="en-US" dirty="0"/>
          </a:p>
          <a:p>
            <a:pPr lvl="2"/>
            <a:r>
              <a:rPr lang="en-US" dirty="0"/>
              <a:t>SMA Technical Authority (approver per section 3.2 if compliance matrix includes tailoring</a:t>
            </a:r>
            <a:r>
              <a:rPr lang="en-US" dirty="0" smtClean="0"/>
              <a:t>)</a:t>
            </a:r>
          </a:p>
          <a:p>
            <a:r>
              <a:rPr lang="en-US" dirty="0" smtClean="0"/>
              <a:t>The project or organization is free to decide format</a:t>
            </a:r>
          </a:p>
          <a:p>
            <a:pPr lvl="1"/>
            <a:r>
              <a:rPr lang="en-US" dirty="0" smtClean="0"/>
              <a:t>SEPG provides templates </a:t>
            </a:r>
            <a:r>
              <a:rPr lang="en-US" dirty="0"/>
              <a:t>at </a:t>
            </a:r>
            <a:r>
              <a:rPr lang="en-US" dirty="0">
                <a:hlinkClick r:id="rId3"/>
              </a:rPr>
              <a:t>https://sw-eng.larc.nasa.gov/supporting-products</a:t>
            </a:r>
            <a:r>
              <a:rPr lang="en-US" dirty="0" smtClean="0">
                <a:hlinkClick r:id="rId3"/>
              </a:rPr>
              <a:t>/</a:t>
            </a:r>
            <a:r>
              <a:rPr lang="en-US" dirty="0" smtClean="0"/>
              <a:t> </a:t>
            </a:r>
            <a:endParaRPr lang="en-US" dirty="0"/>
          </a:p>
          <a:p>
            <a:endParaRPr lang="en-US" dirty="0"/>
          </a:p>
        </p:txBody>
      </p:sp>
    </p:spTree>
    <p:extLst>
      <p:ext uri="{BB962C8B-B14F-4D97-AF65-F5344CB8AC3E}">
        <p14:creationId xmlns:p14="http://schemas.microsoft.com/office/powerpoint/2010/main" val="1711420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a:t>
            </a:r>
            <a:endParaRPr lang="en-US" dirty="0"/>
          </a:p>
        </p:txBody>
      </p:sp>
      <p:sp>
        <p:nvSpPr>
          <p:cNvPr id="3" name="Content Placeholder 2"/>
          <p:cNvSpPr>
            <a:spLocks noGrp="1"/>
          </p:cNvSpPr>
          <p:nvPr>
            <p:ph idx="1"/>
          </p:nvPr>
        </p:nvSpPr>
        <p:spPr/>
        <p:txBody>
          <a:bodyPr/>
          <a:lstStyle/>
          <a:p>
            <a:r>
              <a:rPr lang="en-US" dirty="0" smtClean="0"/>
              <a:t>Contracting Officers and Contracting Officer Representatives</a:t>
            </a:r>
          </a:p>
          <a:p>
            <a:r>
              <a:rPr lang="en-US" dirty="0" smtClean="0"/>
              <a:t>Chief Engineers</a:t>
            </a:r>
          </a:p>
          <a:p>
            <a:r>
              <a:rPr lang="en-US" dirty="0" smtClean="0"/>
              <a:t>Technical Authorities for software</a:t>
            </a:r>
          </a:p>
          <a:p>
            <a:r>
              <a:rPr lang="en-US" dirty="0" smtClean="0"/>
              <a:t>Branch Heads</a:t>
            </a:r>
          </a:p>
          <a:p>
            <a:r>
              <a:rPr lang="en-US" dirty="0" smtClean="0"/>
              <a:t>Program and Project Leads</a:t>
            </a:r>
          </a:p>
          <a:p>
            <a:r>
              <a:rPr lang="en-US" dirty="0" smtClean="0"/>
              <a:t>NASA Software Leads (an LPR 7150.2B role)</a:t>
            </a:r>
          </a:p>
          <a:p>
            <a:r>
              <a:rPr lang="en-US" dirty="0" smtClean="0"/>
              <a:t>Leads for teams that develop, maintain, operate, retire, manage, acquire, or assure software</a:t>
            </a:r>
          </a:p>
          <a:p>
            <a:endParaRPr lang="en-US" dirty="0"/>
          </a:p>
        </p:txBody>
      </p:sp>
    </p:spTree>
    <p:extLst>
      <p:ext uri="{BB962C8B-B14F-4D97-AF65-F5344CB8AC3E}">
        <p14:creationId xmlns:p14="http://schemas.microsoft.com/office/powerpoint/2010/main" val="17013963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800" y="152400"/>
            <a:ext cx="9504082" cy="577594"/>
          </a:xfrm>
        </p:spPr>
        <p:txBody>
          <a:bodyPr/>
          <a:lstStyle/>
          <a:p>
            <a:r>
              <a:rPr lang="en-US" dirty="0" smtClean="0"/>
              <a:t>Compliance Matrix: Other Topics </a:t>
            </a:r>
            <a:r>
              <a:rPr lang="en-US" sz="2400" dirty="0" smtClean="0"/>
              <a:t>(5/5)</a:t>
            </a:r>
            <a:endParaRPr lang="en-US" dirty="0"/>
          </a:p>
        </p:txBody>
      </p:sp>
      <p:sp>
        <p:nvSpPr>
          <p:cNvPr id="3" name="Content Placeholder 2"/>
          <p:cNvSpPr>
            <a:spLocks noGrp="1"/>
          </p:cNvSpPr>
          <p:nvPr>
            <p:ph idx="1"/>
          </p:nvPr>
        </p:nvSpPr>
        <p:spPr/>
        <p:txBody>
          <a:bodyPr/>
          <a:lstStyle/>
          <a:p>
            <a:r>
              <a:rPr lang="en-US" dirty="0"/>
              <a:t>Appendix D.3 Intent Clarifications for Select NPR 7150.2 Requirements </a:t>
            </a:r>
            <a:endParaRPr lang="en-US" dirty="0" smtClean="0"/>
          </a:p>
          <a:p>
            <a:pPr lvl="1"/>
            <a:r>
              <a:rPr lang="en-US" dirty="0" smtClean="0"/>
              <a:t>NPR 7150.2B requirements are written for Class A</a:t>
            </a:r>
          </a:p>
          <a:p>
            <a:pPr lvl="1"/>
            <a:r>
              <a:rPr lang="en-US" dirty="0" smtClean="0"/>
              <a:t>Therefore, some requirements do not translate well to lower classes</a:t>
            </a:r>
          </a:p>
          <a:p>
            <a:pPr lvl="1"/>
            <a:r>
              <a:rPr lang="en-US" dirty="0" smtClean="0"/>
              <a:t>Appendix D.3 provides modified requirements text that expresses </a:t>
            </a:r>
            <a:r>
              <a:rPr lang="en-US" dirty="0" err="1" smtClean="0"/>
              <a:t>LaRC’s</a:t>
            </a:r>
            <a:r>
              <a:rPr lang="en-US" dirty="0" smtClean="0"/>
              <a:t> recommended intent of select requirements to a given software class</a:t>
            </a:r>
          </a:p>
          <a:p>
            <a:pPr lvl="2"/>
            <a:r>
              <a:rPr lang="en-US" dirty="0" smtClean="0"/>
              <a:t>Rationale for the modified text is also provided</a:t>
            </a:r>
          </a:p>
          <a:p>
            <a:r>
              <a:rPr lang="en-US" dirty="0" smtClean="0"/>
              <a:t>Appendix D.4 Project Requirements Implemented in LPR 7150.2B</a:t>
            </a:r>
          </a:p>
          <a:p>
            <a:pPr lvl="1"/>
            <a:r>
              <a:rPr lang="en-US" dirty="0" smtClean="0"/>
              <a:t>LPR 7150.2B implements 10 requirements assigned to projects</a:t>
            </a:r>
          </a:p>
          <a:p>
            <a:pPr lvl="2"/>
            <a:r>
              <a:rPr lang="en-US" dirty="0" smtClean="0"/>
              <a:t>Includes requirements covering software classification, the compliance matrix, and tailoring of NPR 7150.2B requirements plus three acquisition requirements</a:t>
            </a:r>
          </a:p>
          <a:p>
            <a:pPr lvl="1"/>
            <a:r>
              <a:rPr lang="en-US" dirty="0" smtClean="0"/>
              <a:t>Appendix D.4 lists these requirements in a table with responsible party, compliance level (all FC), and the LPR paragraph containing the implementation</a:t>
            </a:r>
          </a:p>
          <a:p>
            <a:pPr lvl="1"/>
            <a:endParaRPr lang="en-US" dirty="0" smtClean="0"/>
          </a:p>
        </p:txBody>
      </p:sp>
    </p:spTree>
    <p:extLst>
      <p:ext uri="{BB962C8B-B14F-4D97-AF65-F5344CB8AC3E}">
        <p14:creationId xmlns:p14="http://schemas.microsoft.com/office/powerpoint/2010/main" val="38766326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Tailoring Approvals (1/2)</a:t>
            </a:r>
            <a:endParaRPr lang="en-US" dirty="0"/>
          </a:p>
        </p:txBody>
      </p:sp>
      <p:sp>
        <p:nvSpPr>
          <p:cNvPr id="3" name="Content Placeholder 2"/>
          <p:cNvSpPr>
            <a:spLocks noGrp="1"/>
          </p:cNvSpPr>
          <p:nvPr>
            <p:ph idx="1"/>
          </p:nvPr>
        </p:nvSpPr>
        <p:spPr/>
        <p:txBody>
          <a:bodyPr/>
          <a:lstStyle/>
          <a:p>
            <a:r>
              <a:rPr lang="en-US" dirty="0" smtClean="0"/>
              <a:t>Section 3 defines approval for tailoring of NPR/LPR 7150.2 requirements</a:t>
            </a:r>
          </a:p>
          <a:p>
            <a:r>
              <a:rPr lang="en-US" dirty="0" smtClean="0"/>
              <a:t>An LMS Waiver per LMS-CP-7151 is required to tailor:</a:t>
            </a:r>
          </a:p>
          <a:p>
            <a:pPr lvl="1"/>
            <a:r>
              <a:rPr lang="en-US" dirty="0" smtClean="0"/>
              <a:t>Requirements that are not the responsibility of the project (e.g. Center-level requirements)</a:t>
            </a:r>
          </a:p>
          <a:p>
            <a:pPr lvl="1"/>
            <a:r>
              <a:rPr lang="en-US" dirty="0" smtClean="0"/>
              <a:t>Requirements that NPR 7150.2 does not delegate to the Center Director</a:t>
            </a:r>
          </a:p>
          <a:p>
            <a:pPr lvl="2"/>
            <a:r>
              <a:rPr lang="en-US" dirty="0" smtClean="0"/>
              <a:t>SWE-032 CMMI and SWE-141 IV&amp;V </a:t>
            </a:r>
          </a:p>
          <a:p>
            <a:pPr lvl="1"/>
            <a:r>
              <a:rPr lang="en-US" dirty="0" smtClean="0"/>
              <a:t>Requirements that LPR 7150.2 does not delegate to the Directorate Directors</a:t>
            </a:r>
          </a:p>
          <a:p>
            <a:pPr lvl="2"/>
            <a:r>
              <a:rPr lang="pl-PL" dirty="0"/>
              <a:t>SWE-020, SWE-021, SWE-132, SWE-133, SWE-125, SWE-139, and </a:t>
            </a:r>
            <a:r>
              <a:rPr lang="pl-PL" dirty="0" smtClean="0"/>
              <a:t>SWE-145</a:t>
            </a:r>
            <a:endParaRPr lang="en-US" dirty="0" smtClean="0"/>
          </a:p>
          <a:p>
            <a:pPr lvl="2"/>
            <a:r>
              <a:rPr lang="en-US" dirty="0" smtClean="0"/>
              <a:t>These cover software classification and the compliance matrix</a:t>
            </a:r>
          </a:p>
          <a:p>
            <a:r>
              <a:rPr lang="en-US" dirty="0" smtClean="0"/>
              <a:t>The designated Engineering TA can approve tailoring of all other requirements</a:t>
            </a:r>
          </a:p>
          <a:p>
            <a:r>
              <a:rPr lang="en-US" dirty="0" smtClean="0"/>
              <a:t>Approval by the designated SMA Technical TA is also required</a:t>
            </a:r>
          </a:p>
          <a:p>
            <a:pPr lvl="1"/>
            <a:r>
              <a:rPr lang="en-US" dirty="0" smtClean="0"/>
              <a:t>For any tailoring when the software is safety-critical</a:t>
            </a:r>
          </a:p>
          <a:p>
            <a:pPr lvl="1"/>
            <a:r>
              <a:rPr lang="en-US" dirty="0" smtClean="0"/>
              <a:t>When tailoring SWE-022</a:t>
            </a:r>
            <a:r>
              <a:rPr lang="en-US" dirty="0"/>
              <a:t>, SWE-023, </a:t>
            </a:r>
            <a:r>
              <a:rPr lang="en-US" dirty="0" smtClean="0"/>
              <a:t>SWE-032, SWE-131</a:t>
            </a:r>
            <a:r>
              <a:rPr lang="en-US" dirty="0"/>
              <a:t>, SWE-134, </a:t>
            </a:r>
            <a:r>
              <a:rPr lang="en-US" dirty="0" smtClean="0"/>
              <a:t>SWE-141 or SWE-160</a:t>
            </a:r>
          </a:p>
          <a:p>
            <a:pPr lvl="2"/>
            <a:r>
              <a:rPr lang="en-US" dirty="0" smtClean="0"/>
              <a:t>These requirements cover software assurance, software safety, CMMI and IV&amp;V</a:t>
            </a:r>
            <a:endParaRPr lang="en-US" dirty="0"/>
          </a:p>
          <a:p>
            <a:endParaRPr lang="en-US" dirty="0"/>
          </a:p>
        </p:txBody>
      </p:sp>
    </p:spTree>
    <p:extLst>
      <p:ext uri="{BB962C8B-B14F-4D97-AF65-F5344CB8AC3E}">
        <p14:creationId xmlns:p14="http://schemas.microsoft.com/office/powerpoint/2010/main" val="16736814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Tailoring Approvals </a:t>
            </a:r>
            <a:r>
              <a:rPr lang="en-US" dirty="0" smtClean="0"/>
              <a:t>(2/3)</a:t>
            </a:r>
            <a:endParaRPr lang="en-US" dirty="0"/>
          </a:p>
        </p:txBody>
      </p:sp>
      <p:sp>
        <p:nvSpPr>
          <p:cNvPr id="3" name="Content Placeholder 2"/>
          <p:cNvSpPr>
            <a:spLocks noGrp="1"/>
          </p:cNvSpPr>
          <p:nvPr>
            <p:ph idx="1"/>
          </p:nvPr>
        </p:nvSpPr>
        <p:spPr/>
        <p:txBody>
          <a:bodyPr/>
          <a:lstStyle/>
          <a:p>
            <a:r>
              <a:rPr lang="en-US" dirty="0" smtClean="0"/>
              <a:t>The TA assesses the compliance matrix and tailoring per SWE-126</a:t>
            </a:r>
          </a:p>
          <a:p>
            <a:pPr lvl="1"/>
            <a:r>
              <a:rPr lang="en-US" dirty="0" smtClean="0"/>
              <a:t>Checks the </a:t>
            </a:r>
            <a:r>
              <a:rPr lang="en-US" dirty="0"/>
              <a:t>accuracy of the project’s classification of software </a:t>
            </a:r>
            <a:r>
              <a:rPr lang="en-US" dirty="0" smtClean="0"/>
              <a:t>components</a:t>
            </a:r>
            <a:endParaRPr lang="en-US" dirty="0"/>
          </a:p>
          <a:p>
            <a:pPr lvl="1"/>
            <a:r>
              <a:rPr lang="en-US" dirty="0" smtClean="0"/>
              <a:t>Evaluates </a:t>
            </a:r>
            <a:r>
              <a:rPr lang="en-US" dirty="0"/>
              <a:t>the </a:t>
            </a:r>
            <a:r>
              <a:rPr lang="en-US" dirty="0" smtClean="0"/>
              <a:t>compliance </a:t>
            </a:r>
            <a:r>
              <a:rPr lang="en-US" dirty="0"/>
              <a:t>matrix for </a:t>
            </a:r>
            <a:r>
              <a:rPr lang="en-US" dirty="0" smtClean="0"/>
              <a:t>commitment </a:t>
            </a:r>
            <a:r>
              <a:rPr lang="en-US" dirty="0"/>
              <a:t>to meet </a:t>
            </a:r>
            <a:r>
              <a:rPr lang="en-US" dirty="0" smtClean="0"/>
              <a:t>requirements mapped to the software class(</a:t>
            </a:r>
            <a:r>
              <a:rPr lang="en-US" dirty="0" err="1" smtClean="0"/>
              <a:t>es</a:t>
            </a:r>
            <a:r>
              <a:rPr lang="en-US" dirty="0" smtClean="0"/>
              <a:t>)</a:t>
            </a:r>
            <a:endParaRPr lang="en-US" dirty="0"/>
          </a:p>
          <a:p>
            <a:pPr lvl="1"/>
            <a:r>
              <a:rPr lang="en-US" dirty="0" smtClean="0"/>
              <a:t>Confirming </a:t>
            </a:r>
            <a:r>
              <a:rPr lang="en-US" dirty="0"/>
              <a:t>that requirements marked “Not-Applicable” in the project’s compliance matrix are not relevant or not capable of being </a:t>
            </a:r>
            <a:r>
              <a:rPr lang="en-US" dirty="0" smtClean="0"/>
              <a:t>applied</a:t>
            </a:r>
          </a:p>
          <a:p>
            <a:pPr lvl="2"/>
            <a:r>
              <a:rPr lang="en-US" dirty="0" smtClean="0"/>
              <a:t>This applies to both the NA compliance level and ‘tailor out’ under T compliance level</a:t>
            </a:r>
            <a:endParaRPr lang="en-US" dirty="0"/>
          </a:p>
          <a:p>
            <a:pPr lvl="1"/>
            <a:r>
              <a:rPr lang="en-US" dirty="0" smtClean="0"/>
              <a:t>Determining </a:t>
            </a:r>
            <a:r>
              <a:rPr lang="en-US" dirty="0"/>
              <a:t>whether the project’s risks, mitigations, and related requests for relief from requirements </a:t>
            </a:r>
            <a:r>
              <a:rPr lang="en-US" dirty="0" smtClean="0"/>
              <a:t>are </a:t>
            </a:r>
            <a:r>
              <a:rPr lang="en-US" dirty="0"/>
              <a:t>reasonable and acceptable.</a:t>
            </a:r>
          </a:p>
          <a:p>
            <a:pPr lvl="1"/>
            <a:r>
              <a:rPr lang="en-US" dirty="0" smtClean="0"/>
              <a:t>Coordinate </a:t>
            </a:r>
            <a:r>
              <a:rPr lang="en-US" dirty="0"/>
              <a:t>with the Center </a:t>
            </a:r>
            <a:r>
              <a:rPr lang="en-US" dirty="0" smtClean="0"/>
              <a:t>SMA </a:t>
            </a:r>
            <a:r>
              <a:rPr lang="en-US" dirty="0"/>
              <a:t>organization that </a:t>
            </a:r>
            <a:r>
              <a:rPr lang="en-US" dirty="0" smtClean="0"/>
              <a:t>the compliance matrix and tailoring does </a:t>
            </a:r>
            <a:r>
              <a:rPr lang="en-US" dirty="0"/>
              <a:t>not impact safety and mission assurance on the </a:t>
            </a:r>
            <a:r>
              <a:rPr lang="en-US" dirty="0" smtClean="0"/>
              <a:t>project</a:t>
            </a:r>
            <a:endParaRPr lang="en-US" dirty="0"/>
          </a:p>
          <a:p>
            <a:pPr lvl="1"/>
            <a:r>
              <a:rPr lang="en-US" dirty="0" smtClean="0"/>
              <a:t>Approving/disapproving </a:t>
            </a:r>
            <a:r>
              <a:rPr lang="en-US" dirty="0"/>
              <a:t>requests for relief from </a:t>
            </a:r>
            <a:r>
              <a:rPr lang="en-US" dirty="0" smtClean="0"/>
              <a:t>requirements as delegated</a:t>
            </a:r>
            <a:endParaRPr lang="en-US" dirty="0"/>
          </a:p>
          <a:p>
            <a:pPr lvl="1"/>
            <a:r>
              <a:rPr lang="en-US" dirty="0" smtClean="0"/>
              <a:t>Facilitating </a:t>
            </a:r>
            <a:r>
              <a:rPr lang="en-US" dirty="0"/>
              <a:t>the processing of projects’ </a:t>
            </a:r>
            <a:r>
              <a:rPr lang="en-US" dirty="0" smtClean="0"/>
              <a:t>tailoring or waivers from </a:t>
            </a:r>
            <a:r>
              <a:rPr lang="en-US" dirty="0"/>
              <a:t>requirements </a:t>
            </a:r>
            <a:r>
              <a:rPr lang="en-US" dirty="0" smtClean="0"/>
              <a:t>which </a:t>
            </a:r>
            <a:r>
              <a:rPr lang="en-US" dirty="0"/>
              <a:t>falls under the responsibilities of a different Technical </a:t>
            </a:r>
            <a:r>
              <a:rPr lang="en-US" dirty="0" smtClean="0"/>
              <a:t>Authority</a:t>
            </a:r>
            <a:endParaRPr lang="en-US" dirty="0"/>
          </a:p>
          <a:p>
            <a:pPr lvl="1"/>
            <a:r>
              <a:rPr lang="en-US" dirty="0" smtClean="0"/>
              <a:t>Ensuring </a:t>
            </a:r>
            <a:r>
              <a:rPr lang="en-US" dirty="0"/>
              <a:t>that approved compliance matrices, including any </a:t>
            </a:r>
            <a:r>
              <a:rPr lang="en-US" dirty="0" smtClean="0"/>
              <a:t>tailoring, </a:t>
            </a:r>
            <a:r>
              <a:rPr lang="en-US" dirty="0"/>
              <a:t>are </a:t>
            </a:r>
            <a:r>
              <a:rPr lang="en-US" dirty="0" smtClean="0"/>
              <a:t>archived</a:t>
            </a:r>
            <a:endParaRPr lang="en-US" dirty="0"/>
          </a:p>
        </p:txBody>
      </p:sp>
    </p:spTree>
    <p:extLst>
      <p:ext uri="{BB962C8B-B14F-4D97-AF65-F5344CB8AC3E}">
        <p14:creationId xmlns:p14="http://schemas.microsoft.com/office/powerpoint/2010/main" val="2151384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Tailoring Approval (3/3)</a:t>
            </a:r>
            <a:endParaRPr lang="en-US" dirty="0"/>
          </a:p>
        </p:txBody>
      </p:sp>
      <p:sp>
        <p:nvSpPr>
          <p:cNvPr id="3" name="Content Placeholder 2"/>
          <p:cNvSpPr>
            <a:spLocks noGrp="1"/>
          </p:cNvSpPr>
          <p:nvPr>
            <p:ph idx="1"/>
          </p:nvPr>
        </p:nvSpPr>
        <p:spPr/>
        <p:txBody>
          <a:bodyPr/>
          <a:lstStyle/>
          <a:p>
            <a:r>
              <a:rPr lang="en-US" dirty="0" smtClean="0"/>
              <a:t>When tailoring requires an LMS waiver per LMS-CP-7151</a:t>
            </a:r>
          </a:p>
          <a:p>
            <a:pPr lvl="1"/>
            <a:r>
              <a:rPr lang="en-US" dirty="0" smtClean="0"/>
              <a:t>The </a:t>
            </a:r>
            <a:r>
              <a:rPr lang="en-US" dirty="0"/>
              <a:t>NASA Software Lead </a:t>
            </a:r>
            <a:r>
              <a:rPr lang="en-US" dirty="0" smtClean="0"/>
              <a:t>submits the </a:t>
            </a:r>
            <a:r>
              <a:rPr lang="en-US" dirty="0"/>
              <a:t>request </a:t>
            </a:r>
            <a:endParaRPr lang="en-US" dirty="0" smtClean="0"/>
          </a:p>
          <a:p>
            <a:pPr lvl="1"/>
            <a:r>
              <a:rPr lang="en-US" dirty="0" smtClean="0"/>
              <a:t>The </a:t>
            </a:r>
            <a:r>
              <a:rPr lang="en-US" dirty="0"/>
              <a:t>Engineering and SMA Technical Authority chains </a:t>
            </a:r>
            <a:r>
              <a:rPr lang="en-US" dirty="0" smtClean="0"/>
              <a:t>are </a:t>
            </a:r>
            <a:r>
              <a:rPr lang="en-US" dirty="0"/>
              <a:t>the Recommending </a:t>
            </a:r>
            <a:r>
              <a:rPr lang="en-US" dirty="0" smtClean="0"/>
              <a:t>Authorities</a:t>
            </a:r>
          </a:p>
          <a:p>
            <a:pPr lvl="2"/>
            <a:r>
              <a:rPr lang="en-US" dirty="0" smtClean="0"/>
              <a:t>Starting </a:t>
            </a:r>
            <a:r>
              <a:rPr lang="en-US" dirty="0"/>
              <a:t>with the designated Engineering and SMA Technical Authorities for the software </a:t>
            </a:r>
            <a:r>
              <a:rPr lang="en-US" dirty="0" smtClean="0"/>
              <a:t>task</a:t>
            </a:r>
            <a:endParaRPr lang="en-US" dirty="0"/>
          </a:p>
          <a:p>
            <a:pPr lvl="1"/>
            <a:r>
              <a:rPr lang="en-US" dirty="0" smtClean="0"/>
              <a:t>For requirements not delegated to the Engineering Directors, </a:t>
            </a:r>
            <a:r>
              <a:rPr lang="en-US" dirty="0"/>
              <a:t>the Approvers </a:t>
            </a:r>
            <a:r>
              <a:rPr lang="en-US" dirty="0" smtClean="0"/>
              <a:t>are the </a:t>
            </a:r>
            <a:r>
              <a:rPr lang="en-US" dirty="0"/>
              <a:t>Center Chief Engineer and the Director of the Safety and Mission Assurance </a:t>
            </a:r>
            <a:r>
              <a:rPr lang="en-US" dirty="0" smtClean="0"/>
              <a:t>Office</a:t>
            </a:r>
            <a:endParaRPr lang="en-US" dirty="0"/>
          </a:p>
          <a:p>
            <a:pPr lvl="1"/>
            <a:r>
              <a:rPr lang="en-US" dirty="0" smtClean="0"/>
              <a:t>For requirements not delegated to the Center Director, </a:t>
            </a:r>
            <a:r>
              <a:rPr lang="en-US" dirty="0"/>
              <a:t>the </a:t>
            </a:r>
            <a:r>
              <a:rPr lang="en-US" dirty="0" smtClean="0"/>
              <a:t>Approver is </a:t>
            </a:r>
            <a:r>
              <a:rPr lang="en-US" dirty="0"/>
              <a:t>the Center </a:t>
            </a:r>
            <a:r>
              <a:rPr lang="en-US" dirty="0" smtClean="0"/>
              <a:t>Director</a:t>
            </a:r>
          </a:p>
          <a:p>
            <a:pPr lvl="2"/>
            <a:r>
              <a:rPr lang="en-US" dirty="0" smtClean="0"/>
              <a:t>In other words, the Center Director first approves any waivers to be submitted to Headquarters</a:t>
            </a:r>
          </a:p>
          <a:p>
            <a:pPr lvl="2"/>
            <a:r>
              <a:rPr lang="en-US" dirty="0" smtClean="0"/>
              <a:t>The </a:t>
            </a:r>
            <a:r>
              <a:rPr lang="en-US" dirty="0"/>
              <a:t>Center Director </a:t>
            </a:r>
            <a:r>
              <a:rPr lang="en-US" dirty="0" smtClean="0"/>
              <a:t>then forwards the request, </a:t>
            </a:r>
            <a:r>
              <a:rPr lang="en-US" dirty="0"/>
              <a:t>for </a:t>
            </a:r>
            <a:r>
              <a:rPr lang="en-US" dirty="0" smtClean="0"/>
              <a:t>final approval</a:t>
            </a:r>
            <a:r>
              <a:rPr lang="en-US" dirty="0"/>
              <a:t>, to the Headquarters Chief Engineer and the Headquarters Chief for Safety and Mission </a:t>
            </a:r>
            <a:r>
              <a:rPr lang="en-US" dirty="0" smtClean="0"/>
              <a:t>Assurance</a:t>
            </a:r>
          </a:p>
          <a:p>
            <a:r>
              <a:rPr lang="en-US" dirty="0" smtClean="0"/>
              <a:t>The designated Engineering TA retains a copy of the approved compliance matrix with tailoring as a retrievable, archived record</a:t>
            </a:r>
          </a:p>
        </p:txBody>
      </p:sp>
    </p:spTree>
    <p:extLst>
      <p:ext uri="{BB962C8B-B14F-4D97-AF65-F5344CB8AC3E}">
        <p14:creationId xmlns:p14="http://schemas.microsoft.com/office/powerpoint/2010/main" val="3135383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Docs, Records, and Data (1/3)</a:t>
            </a:r>
            <a:endParaRPr lang="en-US" dirty="0"/>
          </a:p>
        </p:txBody>
      </p:sp>
      <p:sp>
        <p:nvSpPr>
          <p:cNvPr id="3" name="Content Placeholder 2"/>
          <p:cNvSpPr>
            <a:spLocks noGrp="1"/>
          </p:cNvSpPr>
          <p:nvPr>
            <p:ph idx="1"/>
          </p:nvPr>
        </p:nvSpPr>
        <p:spPr/>
        <p:txBody>
          <a:bodyPr/>
          <a:lstStyle/>
          <a:p>
            <a:r>
              <a:rPr lang="en-US" dirty="0" smtClean="0"/>
              <a:t>The Engineering TA defines the content requirements for software engineering documents and records of the project  </a:t>
            </a:r>
          </a:p>
          <a:p>
            <a:pPr lvl="1"/>
            <a:r>
              <a:rPr lang="en-US" dirty="0" smtClean="0"/>
              <a:t>For safety-critical software, the Engineering TA coordinates content with the SMA TA</a:t>
            </a:r>
          </a:p>
          <a:p>
            <a:r>
              <a:rPr lang="en-US" dirty="0" smtClean="0"/>
              <a:t>The SMA TA defines the content requirements for software assurance documents and records of the project</a:t>
            </a:r>
          </a:p>
          <a:p>
            <a:r>
              <a:rPr lang="en-US" dirty="0" smtClean="0"/>
              <a:t>Appendix E assists the Engineering TAs by providing recommended content by software class</a:t>
            </a:r>
          </a:p>
          <a:p>
            <a:pPr lvl="1"/>
            <a:r>
              <a:rPr lang="en-US" dirty="0" smtClean="0"/>
              <a:t>The Engineering TA can simply apply Appendix E to a project</a:t>
            </a:r>
          </a:p>
          <a:p>
            <a:pPr lvl="1"/>
            <a:r>
              <a:rPr lang="en-US" dirty="0" smtClean="0"/>
              <a:t>The Engineering TA can also augment Appendix E or create an alternative set of content requirements (e.g. using IEEE or ISO standards)</a:t>
            </a:r>
          </a:p>
          <a:p>
            <a:pPr marL="0" indent="0">
              <a:buNone/>
            </a:pPr>
            <a:endParaRPr lang="en-US" dirty="0"/>
          </a:p>
        </p:txBody>
      </p:sp>
    </p:spTree>
    <p:extLst>
      <p:ext uri="{BB962C8B-B14F-4D97-AF65-F5344CB8AC3E}">
        <p14:creationId xmlns:p14="http://schemas.microsoft.com/office/powerpoint/2010/main" val="20032805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Docs, Records, and Data </a:t>
            </a:r>
            <a:r>
              <a:rPr lang="en-US" dirty="0" smtClean="0"/>
              <a:t>(2/3</a:t>
            </a:r>
            <a:r>
              <a:rPr lang="en-US" dirty="0"/>
              <a:t>)</a:t>
            </a:r>
          </a:p>
        </p:txBody>
      </p:sp>
      <p:sp>
        <p:nvSpPr>
          <p:cNvPr id="3" name="Content Placeholder 2"/>
          <p:cNvSpPr>
            <a:spLocks noGrp="1"/>
          </p:cNvSpPr>
          <p:nvPr>
            <p:ph idx="1"/>
          </p:nvPr>
        </p:nvSpPr>
        <p:spPr/>
        <p:txBody>
          <a:bodyPr/>
          <a:lstStyle/>
          <a:p>
            <a:r>
              <a:rPr lang="en-US" dirty="0" smtClean="0"/>
              <a:t>Except for Class E, the NASA Software Lead provides the following data to the LaRC SWG Representative for the software inventory at project start:</a:t>
            </a:r>
          </a:p>
          <a:p>
            <a:pPr lvl="1"/>
            <a:r>
              <a:rPr lang="en-US" dirty="0" smtClean="0"/>
              <a:t>Name </a:t>
            </a:r>
            <a:r>
              <a:rPr lang="en-US" dirty="0"/>
              <a:t>of project</a:t>
            </a:r>
          </a:p>
          <a:p>
            <a:pPr lvl="1"/>
            <a:r>
              <a:rPr lang="en-US" dirty="0" smtClean="0"/>
              <a:t>Work </a:t>
            </a:r>
            <a:r>
              <a:rPr lang="en-US" dirty="0"/>
              <a:t>breakdown structure (WBS) </a:t>
            </a:r>
            <a:r>
              <a:rPr lang="en-US" dirty="0" smtClean="0"/>
              <a:t>number (in the NASA financial system)</a:t>
            </a:r>
            <a:endParaRPr lang="en-US" dirty="0"/>
          </a:p>
          <a:p>
            <a:pPr lvl="1"/>
            <a:r>
              <a:rPr lang="en-US" dirty="0" smtClean="0"/>
              <a:t>Name </a:t>
            </a:r>
            <a:r>
              <a:rPr lang="en-US" dirty="0"/>
              <a:t>and contact information for the NASA Software Lead</a:t>
            </a:r>
          </a:p>
          <a:p>
            <a:pPr lvl="1"/>
            <a:r>
              <a:rPr lang="en-US" dirty="0" smtClean="0"/>
              <a:t>Name </a:t>
            </a:r>
            <a:r>
              <a:rPr lang="en-US" dirty="0"/>
              <a:t>of the development organization(s)</a:t>
            </a:r>
          </a:p>
          <a:p>
            <a:pPr lvl="1"/>
            <a:r>
              <a:rPr lang="en-US" dirty="0" smtClean="0"/>
              <a:t>Name </a:t>
            </a:r>
            <a:r>
              <a:rPr lang="en-US" dirty="0"/>
              <a:t>of the software assurance organization(s), if applicable</a:t>
            </a:r>
          </a:p>
          <a:p>
            <a:pPr lvl="1"/>
            <a:r>
              <a:rPr lang="en-US" dirty="0" smtClean="0"/>
              <a:t>Primary </a:t>
            </a:r>
            <a:r>
              <a:rPr lang="en-US" dirty="0"/>
              <a:t>lifecycle methodology</a:t>
            </a:r>
          </a:p>
          <a:p>
            <a:pPr lvl="1"/>
            <a:r>
              <a:rPr lang="en-US" dirty="0" smtClean="0"/>
              <a:t>Current </a:t>
            </a:r>
            <a:r>
              <a:rPr lang="en-US" dirty="0"/>
              <a:t>lifecycle phase</a:t>
            </a:r>
          </a:p>
          <a:p>
            <a:pPr lvl="1"/>
            <a:r>
              <a:rPr lang="en-US" dirty="0" smtClean="0"/>
              <a:t>For </a:t>
            </a:r>
            <a:r>
              <a:rPr lang="en-US" dirty="0"/>
              <a:t>each software item, provide the following information:</a:t>
            </a:r>
          </a:p>
          <a:p>
            <a:pPr lvl="2"/>
            <a:r>
              <a:rPr lang="en-US" dirty="0" smtClean="0"/>
              <a:t>Name </a:t>
            </a:r>
            <a:r>
              <a:rPr lang="en-US" dirty="0"/>
              <a:t>of item</a:t>
            </a:r>
          </a:p>
          <a:p>
            <a:pPr lvl="2"/>
            <a:r>
              <a:rPr lang="en-US" dirty="0" smtClean="0"/>
              <a:t>Estimate </a:t>
            </a:r>
            <a:r>
              <a:rPr lang="en-US" dirty="0"/>
              <a:t>of software size as KSLOC (thousand source lines of code)</a:t>
            </a:r>
          </a:p>
          <a:p>
            <a:pPr lvl="2"/>
            <a:r>
              <a:rPr lang="en-US" dirty="0" smtClean="0"/>
              <a:t>Software </a:t>
            </a:r>
            <a:r>
              <a:rPr lang="en-US" dirty="0"/>
              <a:t>class and safety-critical determination</a:t>
            </a:r>
          </a:p>
          <a:p>
            <a:pPr lvl="2"/>
            <a:r>
              <a:rPr lang="en-US" dirty="0" smtClean="0"/>
              <a:t>The </a:t>
            </a:r>
            <a:r>
              <a:rPr lang="en-US" dirty="0"/>
              <a:t>primary programming language</a:t>
            </a:r>
          </a:p>
        </p:txBody>
      </p:sp>
    </p:spTree>
    <p:extLst>
      <p:ext uri="{BB962C8B-B14F-4D97-AF65-F5344CB8AC3E}">
        <p14:creationId xmlns:p14="http://schemas.microsoft.com/office/powerpoint/2010/main" val="16214293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Docs, Records, and Data </a:t>
            </a:r>
            <a:r>
              <a:rPr lang="en-US" dirty="0" smtClean="0"/>
              <a:t>(3/3</a:t>
            </a:r>
            <a:r>
              <a:rPr lang="en-US" dirty="0"/>
              <a:t>)</a:t>
            </a:r>
          </a:p>
        </p:txBody>
      </p:sp>
      <p:sp>
        <p:nvSpPr>
          <p:cNvPr id="3" name="Content Placeholder 2"/>
          <p:cNvSpPr>
            <a:spLocks noGrp="1"/>
          </p:cNvSpPr>
          <p:nvPr>
            <p:ph idx="1"/>
          </p:nvPr>
        </p:nvSpPr>
        <p:spPr/>
        <p:txBody>
          <a:bodyPr/>
          <a:lstStyle/>
          <a:p>
            <a:r>
              <a:rPr lang="en-US" dirty="0"/>
              <a:t>Except for Class E, the NASA Software Lead defines the acceptance criteria and conditions for the software</a:t>
            </a:r>
          </a:p>
          <a:p>
            <a:pPr lvl="1"/>
            <a:r>
              <a:rPr lang="en-US" dirty="0"/>
              <a:t>Defines the criteria by which the Government will accept the software for its intended use</a:t>
            </a:r>
          </a:p>
          <a:p>
            <a:pPr lvl="1"/>
            <a:r>
              <a:rPr lang="en-US" dirty="0"/>
              <a:t>Criteria may be evaluated under conditions such maximum resource load, an operational mode, a user access control level, in the presence of intrusion attempts, etc.</a:t>
            </a:r>
          </a:p>
          <a:p>
            <a:r>
              <a:rPr lang="en-US" dirty="0" smtClean="0"/>
              <a:t>Except for Class E, the </a:t>
            </a:r>
            <a:r>
              <a:rPr lang="en-US" dirty="0"/>
              <a:t>NASA Software Lead </a:t>
            </a:r>
            <a:r>
              <a:rPr lang="en-US" dirty="0" smtClean="0"/>
              <a:t>evaluates </a:t>
            </a:r>
            <a:r>
              <a:rPr lang="en-US" dirty="0"/>
              <a:t>software for </a:t>
            </a:r>
            <a:r>
              <a:rPr lang="en-US" dirty="0" smtClean="0"/>
              <a:t>contribution </a:t>
            </a:r>
            <a:r>
              <a:rPr lang="en-US" dirty="0"/>
              <a:t>to the Agency Software </a:t>
            </a:r>
            <a:r>
              <a:rPr lang="en-US" dirty="0" smtClean="0"/>
              <a:t>Catalog</a:t>
            </a:r>
            <a:r>
              <a:rPr lang="en-US" dirty="0"/>
              <a:t> </a:t>
            </a:r>
            <a:r>
              <a:rPr lang="en-US" dirty="0" smtClean="0"/>
              <a:t>as reusable software</a:t>
            </a:r>
          </a:p>
          <a:p>
            <a:pPr lvl="1"/>
            <a:r>
              <a:rPr lang="en-US" dirty="0" smtClean="0"/>
              <a:t>During formulation, the </a:t>
            </a:r>
            <a:r>
              <a:rPr lang="en-US" dirty="0"/>
              <a:t>NASA Software </a:t>
            </a:r>
            <a:r>
              <a:rPr lang="en-US" dirty="0" smtClean="0"/>
              <a:t>Lead should </a:t>
            </a:r>
            <a:r>
              <a:rPr lang="en-US" dirty="0"/>
              <a:t>consider the </a:t>
            </a:r>
            <a:r>
              <a:rPr lang="en-US" dirty="0" smtClean="0"/>
              <a:t>necessary </a:t>
            </a:r>
            <a:r>
              <a:rPr lang="en-US" dirty="0"/>
              <a:t>intellectual property rights </a:t>
            </a:r>
            <a:r>
              <a:rPr lang="en-US" dirty="0" smtClean="0"/>
              <a:t>to permit sharing of the software </a:t>
            </a:r>
            <a:endParaRPr lang="en-US" dirty="0"/>
          </a:p>
          <a:p>
            <a:pPr lvl="1"/>
            <a:r>
              <a:rPr lang="en-US" dirty="0" smtClean="0"/>
              <a:t>Currently requires submitting software through the software release process, LMS-CP-1724</a:t>
            </a:r>
          </a:p>
          <a:p>
            <a:r>
              <a:rPr lang="en-US" dirty="0"/>
              <a:t>The </a:t>
            </a:r>
            <a:r>
              <a:rPr lang="en-US" u="sng" dirty="0"/>
              <a:t>project</a:t>
            </a:r>
            <a:r>
              <a:rPr lang="en-US" dirty="0"/>
              <a:t> </a:t>
            </a:r>
            <a:r>
              <a:rPr lang="en-US" dirty="0" smtClean="0"/>
              <a:t>submits </a:t>
            </a:r>
            <a:r>
              <a:rPr lang="en-US" dirty="0"/>
              <a:t>a New Technology Report (NTR) for developed </a:t>
            </a:r>
            <a:r>
              <a:rPr lang="en-US" dirty="0" smtClean="0"/>
              <a:t>software </a:t>
            </a:r>
          </a:p>
          <a:p>
            <a:pPr lvl="1"/>
            <a:r>
              <a:rPr lang="en-US" dirty="0" smtClean="0"/>
              <a:t>NTRs </a:t>
            </a:r>
            <a:r>
              <a:rPr lang="en-US" dirty="0"/>
              <a:t>are submitted online via </a:t>
            </a:r>
            <a:r>
              <a:rPr lang="en-US" dirty="0">
                <a:hlinkClick r:id="rId2"/>
              </a:rPr>
              <a:t>http://</a:t>
            </a:r>
            <a:r>
              <a:rPr lang="en-US" dirty="0" smtClean="0">
                <a:hlinkClick r:id="rId2"/>
              </a:rPr>
              <a:t>invention.nasa.gov</a:t>
            </a:r>
            <a:endParaRPr lang="en-US" dirty="0" smtClean="0"/>
          </a:p>
          <a:p>
            <a:pPr lvl="1"/>
            <a:r>
              <a:rPr lang="en-US" dirty="0" smtClean="0"/>
              <a:t>Should start the NTR when the software need is first identified</a:t>
            </a:r>
          </a:p>
          <a:p>
            <a:pPr lvl="1"/>
            <a:r>
              <a:rPr lang="en-US" dirty="0" smtClean="0"/>
              <a:t>A new NTR is expected for future revisions of the software that add new features</a:t>
            </a:r>
            <a:endParaRPr lang="en-US" dirty="0"/>
          </a:p>
          <a:p>
            <a:pPr lvl="1"/>
            <a:endParaRPr lang="en-US" dirty="0" smtClean="0"/>
          </a:p>
          <a:p>
            <a:endParaRPr lang="en-US" dirty="0"/>
          </a:p>
        </p:txBody>
      </p:sp>
    </p:spTree>
    <p:extLst>
      <p:ext uri="{BB962C8B-B14F-4D97-AF65-F5344CB8AC3E}">
        <p14:creationId xmlns:p14="http://schemas.microsoft.com/office/powerpoint/2010/main" val="34534238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LaRC Software Metrics Repository (1/3)</a:t>
            </a:r>
            <a:endParaRPr lang="en-US" dirty="0"/>
          </a:p>
        </p:txBody>
      </p:sp>
      <p:sp>
        <p:nvSpPr>
          <p:cNvPr id="5" name="Content Placeholder 4"/>
          <p:cNvSpPr>
            <a:spLocks noGrp="1"/>
          </p:cNvSpPr>
          <p:nvPr>
            <p:ph sz="half" idx="2"/>
          </p:nvPr>
        </p:nvSpPr>
        <p:spPr>
          <a:xfrm>
            <a:off x="4316506" y="990600"/>
            <a:ext cx="7367494" cy="4953000"/>
          </a:xfrm>
        </p:spPr>
        <p:txBody>
          <a:bodyPr/>
          <a:lstStyle/>
          <a:p>
            <a:r>
              <a:rPr lang="en-US" sz="2000" dirty="0" smtClean="0"/>
              <a:t>Data submission required for Class A, Class B, Class C, or safety-critical</a:t>
            </a:r>
            <a:endParaRPr lang="en-US" sz="2000" dirty="0"/>
          </a:p>
          <a:p>
            <a:r>
              <a:rPr lang="en-US" sz="2000" dirty="0"/>
              <a:t>The NASA Software Lead is </a:t>
            </a:r>
            <a:r>
              <a:rPr lang="en-US" sz="2000" dirty="0" smtClean="0"/>
              <a:t>responsible for </a:t>
            </a:r>
            <a:r>
              <a:rPr lang="en-US" sz="2000" dirty="0"/>
              <a:t>this </a:t>
            </a:r>
            <a:r>
              <a:rPr lang="en-US" sz="2000" dirty="0" smtClean="0"/>
              <a:t>requirement</a:t>
            </a:r>
          </a:p>
          <a:p>
            <a:r>
              <a:rPr lang="en-US" sz="2000" dirty="0" smtClean="0"/>
              <a:t>Data requirements are defined in Appendix F</a:t>
            </a:r>
            <a:endParaRPr lang="en-US" sz="2000" dirty="0"/>
          </a:p>
          <a:p>
            <a:r>
              <a:rPr lang="en-US" sz="2000" dirty="0"/>
              <a:t>Data submission is </a:t>
            </a:r>
            <a:r>
              <a:rPr lang="en-US" sz="2000" dirty="0" smtClean="0"/>
              <a:t>multi-phase </a:t>
            </a:r>
            <a:r>
              <a:rPr lang="en-US" sz="2000" dirty="0"/>
              <a:t>as shown on </a:t>
            </a:r>
            <a:r>
              <a:rPr lang="en-US" sz="2000" dirty="0" smtClean="0"/>
              <a:t>left</a:t>
            </a:r>
          </a:p>
          <a:p>
            <a:pPr lvl="1"/>
            <a:r>
              <a:rPr lang="en-US" sz="1800" b="1" dirty="0"/>
              <a:t>Create </a:t>
            </a:r>
            <a:r>
              <a:rPr lang="en-US" sz="1800" b="1" dirty="0" smtClean="0"/>
              <a:t>Project</a:t>
            </a:r>
            <a:r>
              <a:rPr lang="en-US" sz="1800" dirty="0" smtClean="0"/>
              <a:t> → Start </a:t>
            </a:r>
            <a:r>
              <a:rPr lang="en-US" sz="1800" dirty="0"/>
              <a:t>of project formulation. </a:t>
            </a:r>
          </a:p>
          <a:p>
            <a:pPr lvl="1"/>
            <a:r>
              <a:rPr lang="en-US" sz="1800" b="1" dirty="0"/>
              <a:t>Start Development</a:t>
            </a:r>
            <a:r>
              <a:rPr lang="en-US" sz="1800" dirty="0"/>
              <a:t> → </a:t>
            </a:r>
            <a:r>
              <a:rPr lang="en-US" sz="1800" dirty="0" smtClean="0"/>
              <a:t>The </a:t>
            </a:r>
            <a:r>
              <a:rPr lang="en-US" sz="1800" dirty="0"/>
              <a:t>Software Management Plan is approved. </a:t>
            </a:r>
          </a:p>
          <a:p>
            <a:pPr lvl="1"/>
            <a:r>
              <a:rPr lang="en-US" sz="1800" b="1" dirty="0"/>
              <a:t>End Development</a:t>
            </a:r>
            <a:r>
              <a:rPr lang="en-US" sz="1800" dirty="0"/>
              <a:t> → </a:t>
            </a:r>
            <a:r>
              <a:rPr lang="en-US" sz="1800" dirty="0" smtClean="0"/>
              <a:t>The </a:t>
            </a:r>
            <a:r>
              <a:rPr lang="en-US" sz="1800" dirty="0"/>
              <a:t>software is completed and transitioned to operations and maintenance. </a:t>
            </a:r>
          </a:p>
          <a:p>
            <a:pPr lvl="1"/>
            <a:r>
              <a:rPr lang="en-US" sz="1800" b="1" dirty="0"/>
              <a:t>Start Maintenance </a:t>
            </a:r>
            <a:r>
              <a:rPr lang="en-US" sz="1800" dirty="0"/>
              <a:t>→ </a:t>
            </a:r>
            <a:r>
              <a:rPr lang="en-US" sz="1800" dirty="0" smtClean="0"/>
              <a:t>The </a:t>
            </a:r>
            <a:r>
              <a:rPr lang="en-US" sz="1800" dirty="0"/>
              <a:t>software is placed under maintenance. </a:t>
            </a:r>
          </a:p>
          <a:p>
            <a:pPr lvl="1"/>
            <a:r>
              <a:rPr lang="en-US" sz="1800" b="1" dirty="0"/>
              <a:t>Annual Maintenance </a:t>
            </a:r>
            <a:r>
              <a:rPr lang="en-US" sz="1800" dirty="0"/>
              <a:t>→ </a:t>
            </a:r>
            <a:r>
              <a:rPr lang="en-US" sz="1800" dirty="0" smtClean="0"/>
              <a:t>The </a:t>
            </a:r>
            <a:r>
              <a:rPr lang="en-US" sz="1800" dirty="0"/>
              <a:t>start of each fiscal year between Start Maintenance and End Maintenance. </a:t>
            </a:r>
          </a:p>
          <a:p>
            <a:pPr lvl="1"/>
            <a:r>
              <a:rPr lang="en-US" sz="1800" b="1" dirty="0"/>
              <a:t>End Maintenance </a:t>
            </a:r>
            <a:r>
              <a:rPr lang="en-US" sz="1800" dirty="0"/>
              <a:t>→ </a:t>
            </a:r>
            <a:r>
              <a:rPr lang="en-US" sz="1800" dirty="0" smtClean="0"/>
              <a:t>The </a:t>
            </a:r>
            <a:r>
              <a:rPr lang="en-US" sz="1800" dirty="0"/>
              <a:t>project is closed and the </a:t>
            </a:r>
            <a:r>
              <a:rPr lang="en-US" sz="1800" dirty="0" smtClean="0"/>
              <a:t>software (or this major revision) </a:t>
            </a:r>
            <a:r>
              <a:rPr lang="en-US" sz="1800" dirty="0"/>
              <a:t>is removed from service </a:t>
            </a:r>
          </a:p>
          <a:p>
            <a:pPr lvl="1"/>
            <a:endParaRPr lang="en-US" sz="1800" dirty="0"/>
          </a:p>
        </p:txBody>
      </p:sp>
      <p:grpSp>
        <p:nvGrpSpPr>
          <p:cNvPr id="36" name="Group 35"/>
          <p:cNvGrpSpPr/>
          <p:nvPr/>
        </p:nvGrpSpPr>
        <p:grpSpPr>
          <a:xfrm>
            <a:off x="702239" y="984360"/>
            <a:ext cx="3231975" cy="4814121"/>
            <a:chOff x="1549400" y="984360"/>
            <a:chExt cx="3231975" cy="4814121"/>
          </a:xfrm>
        </p:grpSpPr>
        <p:sp>
          <p:nvSpPr>
            <p:cNvPr id="18" name="TextBox 17"/>
            <p:cNvSpPr txBox="1"/>
            <p:nvPr/>
          </p:nvSpPr>
          <p:spPr>
            <a:xfrm>
              <a:off x="1549400" y="984360"/>
              <a:ext cx="3231975" cy="400110"/>
            </a:xfrm>
            <a:prstGeom prst="rect">
              <a:avLst/>
            </a:prstGeom>
            <a:noFill/>
          </p:spPr>
          <p:txBody>
            <a:bodyPr wrap="none" rtlCol="0">
              <a:spAutoFit/>
            </a:bodyPr>
            <a:lstStyle/>
            <a:p>
              <a:r>
                <a:rPr lang="en-US" sz="2000" b="1" dirty="0" smtClean="0"/>
                <a:t>Measurement Milestones</a:t>
              </a:r>
              <a:endParaRPr lang="en-US" sz="2000" b="1" dirty="0"/>
            </a:p>
          </p:txBody>
        </p:sp>
        <p:grpSp>
          <p:nvGrpSpPr>
            <p:cNvPr id="35" name="Group 34"/>
            <p:cNvGrpSpPr/>
            <p:nvPr/>
          </p:nvGrpSpPr>
          <p:grpSpPr>
            <a:xfrm>
              <a:off x="1562992" y="1424811"/>
              <a:ext cx="3204790" cy="4373670"/>
              <a:chOff x="862308" y="1383240"/>
              <a:chExt cx="3204790" cy="4373670"/>
            </a:xfrm>
          </p:grpSpPr>
          <p:sp>
            <p:nvSpPr>
              <p:cNvPr id="6" name="Flowchart: Connector 5"/>
              <p:cNvSpPr/>
              <p:nvPr/>
            </p:nvSpPr>
            <p:spPr bwMode="auto">
              <a:xfrm>
                <a:off x="1092200" y="1383240"/>
                <a:ext cx="457200" cy="457200"/>
              </a:xfrm>
              <a:prstGeom prst="flowChartConnector">
                <a:avLst/>
              </a:prstGeom>
              <a:solidFill>
                <a:schemeClr val="accent2">
                  <a:lumMod val="75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 name="Flowchart: Connector 6"/>
              <p:cNvSpPr/>
              <p:nvPr/>
            </p:nvSpPr>
            <p:spPr bwMode="auto">
              <a:xfrm>
                <a:off x="1092200" y="2166534"/>
                <a:ext cx="457200" cy="457200"/>
              </a:xfrm>
              <a:prstGeom prst="flowChartConnector">
                <a:avLst/>
              </a:prstGeom>
              <a:solidFill>
                <a:schemeClr val="accent2">
                  <a:lumMod val="75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8" name="Flowchart: Connector 7"/>
              <p:cNvSpPr/>
              <p:nvPr/>
            </p:nvSpPr>
            <p:spPr bwMode="auto">
              <a:xfrm>
                <a:off x="1092200" y="2949828"/>
                <a:ext cx="457200" cy="457200"/>
              </a:xfrm>
              <a:prstGeom prst="flowChartConnector">
                <a:avLst/>
              </a:prstGeom>
              <a:solidFill>
                <a:schemeClr val="accent2">
                  <a:lumMod val="75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9" name="Flowchart: Connector 8"/>
              <p:cNvSpPr/>
              <p:nvPr/>
            </p:nvSpPr>
            <p:spPr bwMode="auto">
              <a:xfrm>
                <a:off x="1092200" y="3733122"/>
                <a:ext cx="457200" cy="457200"/>
              </a:xfrm>
              <a:prstGeom prst="flowChartConnector">
                <a:avLst/>
              </a:prstGeom>
              <a:solidFill>
                <a:schemeClr val="accent2">
                  <a:lumMod val="75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0" name="Flowchart: Connector 9"/>
              <p:cNvSpPr/>
              <p:nvPr/>
            </p:nvSpPr>
            <p:spPr bwMode="auto">
              <a:xfrm>
                <a:off x="1092200" y="4516416"/>
                <a:ext cx="457200" cy="457200"/>
              </a:xfrm>
              <a:prstGeom prst="flowChartConnector">
                <a:avLst/>
              </a:prstGeom>
              <a:solidFill>
                <a:schemeClr val="accent2">
                  <a:lumMod val="75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1" name="Flowchart: Connector 10"/>
              <p:cNvSpPr/>
              <p:nvPr/>
            </p:nvSpPr>
            <p:spPr bwMode="auto">
              <a:xfrm>
                <a:off x="1092200" y="5299710"/>
                <a:ext cx="457200" cy="457200"/>
              </a:xfrm>
              <a:prstGeom prst="flowChartConnector">
                <a:avLst/>
              </a:prstGeom>
              <a:solidFill>
                <a:schemeClr val="accent2">
                  <a:lumMod val="75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2" name="TextBox 11"/>
              <p:cNvSpPr txBox="1"/>
              <p:nvPr/>
            </p:nvSpPr>
            <p:spPr>
              <a:xfrm>
                <a:off x="1779292" y="1427789"/>
                <a:ext cx="1659429" cy="369332"/>
              </a:xfrm>
              <a:prstGeom prst="rect">
                <a:avLst/>
              </a:prstGeom>
              <a:noFill/>
            </p:spPr>
            <p:txBody>
              <a:bodyPr wrap="none" rtlCol="0">
                <a:spAutoFit/>
              </a:bodyPr>
              <a:lstStyle/>
              <a:p>
                <a:r>
                  <a:rPr lang="en-US" dirty="0" smtClean="0"/>
                  <a:t>Create Project</a:t>
                </a:r>
                <a:endParaRPr lang="en-US" dirty="0"/>
              </a:p>
            </p:txBody>
          </p:sp>
          <p:sp>
            <p:nvSpPr>
              <p:cNvPr id="13" name="TextBox 12"/>
              <p:cNvSpPr txBox="1"/>
              <p:nvPr/>
            </p:nvSpPr>
            <p:spPr>
              <a:xfrm>
                <a:off x="1779292" y="2210468"/>
                <a:ext cx="2095445" cy="369332"/>
              </a:xfrm>
              <a:prstGeom prst="rect">
                <a:avLst/>
              </a:prstGeom>
              <a:noFill/>
            </p:spPr>
            <p:txBody>
              <a:bodyPr wrap="none" rtlCol="0">
                <a:spAutoFit/>
              </a:bodyPr>
              <a:lstStyle/>
              <a:p>
                <a:r>
                  <a:rPr lang="en-US" dirty="0" smtClean="0"/>
                  <a:t>Start Development</a:t>
                </a:r>
                <a:endParaRPr lang="en-US" dirty="0"/>
              </a:p>
            </p:txBody>
          </p:sp>
          <p:sp>
            <p:nvSpPr>
              <p:cNvPr id="14" name="TextBox 13"/>
              <p:cNvSpPr txBox="1"/>
              <p:nvPr/>
            </p:nvSpPr>
            <p:spPr>
              <a:xfrm>
                <a:off x="1779292" y="2992827"/>
                <a:ext cx="2018501" cy="369332"/>
              </a:xfrm>
              <a:prstGeom prst="rect">
                <a:avLst/>
              </a:prstGeom>
              <a:noFill/>
            </p:spPr>
            <p:txBody>
              <a:bodyPr wrap="none" rtlCol="0">
                <a:spAutoFit/>
              </a:bodyPr>
              <a:lstStyle/>
              <a:p>
                <a:r>
                  <a:rPr lang="en-US" dirty="0" smtClean="0"/>
                  <a:t>End Development</a:t>
                </a:r>
                <a:endParaRPr lang="en-US" dirty="0"/>
              </a:p>
            </p:txBody>
          </p:sp>
          <p:sp>
            <p:nvSpPr>
              <p:cNvPr id="15" name="TextBox 14"/>
              <p:cNvSpPr txBox="1"/>
              <p:nvPr/>
            </p:nvSpPr>
            <p:spPr>
              <a:xfrm>
                <a:off x="1779292" y="3781574"/>
                <a:ext cx="2056973" cy="369332"/>
              </a:xfrm>
              <a:prstGeom prst="rect">
                <a:avLst/>
              </a:prstGeom>
              <a:noFill/>
            </p:spPr>
            <p:txBody>
              <a:bodyPr wrap="none" rtlCol="0">
                <a:spAutoFit/>
              </a:bodyPr>
              <a:lstStyle/>
              <a:p>
                <a:r>
                  <a:rPr lang="en-US" dirty="0" smtClean="0"/>
                  <a:t>Start Maintenance</a:t>
                </a:r>
                <a:endParaRPr lang="en-US" dirty="0"/>
              </a:p>
            </p:txBody>
          </p:sp>
          <p:sp>
            <p:nvSpPr>
              <p:cNvPr id="16" name="TextBox 15"/>
              <p:cNvSpPr txBox="1"/>
              <p:nvPr/>
            </p:nvSpPr>
            <p:spPr>
              <a:xfrm>
                <a:off x="1779292" y="4560350"/>
                <a:ext cx="2287806" cy="369332"/>
              </a:xfrm>
              <a:prstGeom prst="rect">
                <a:avLst/>
              </a:prstGeom>
              <a:noFill/>
            </p:spPr>
            <p:txBody>
              <a:bodyPr wrap="none" rtlCol="0">
                <a:spAutoFit/>
              </a:bodyPr>
              <a:lstStyle/>
              <a:p>
                <a:r>
                  <a:rPr lang="en-US" dirty="0" smtClean="0"/>
                  <a:t>Annual Maintenance</a:t>
                </a:r>
                <a:endParaRPr lang="en-US" dirty="0"/>
              </a:p>
            </p:txBody>
          </p:sp>
          <p:sp>
            <p:nvSpPr>
              <p:cNvPr id="17" name="TextBox 16"/>
              <p:cNvSpPr txBox="1"/>
              <p:nvPr/>
            </p:nvSpPr>
            <p:spPr>
              <a:xfrm>
                <a:off x="1779292" y="5343644"/>
                <a:ext cx="1980029" cy="369332"/>
              </a:xfrm>
              <a:prstGeom prst="rect">
                <a:avLst/>
              </a:prstGeom>
              <a:noFill/>
            </p:spPr>
            <p:txBody>
              <a:bodyPr wrap="none" rtlCol="0">
                <a:spAutoFit/>
              </a:bodyPr>
              <a:lstStyle/>
              <a:p>
                <a:r>
                  <a:rPr lang="en-US" dirty="0" smtClean="0"/>
                  <a:t>End Maintenance</a:t>
                </a:r>
                <a:endParaRPr lang="en-US" dirty="0"/>
              </a:p>
            </p:txBody>
          </p:sp>
          <p:cxnSp>
            <p:nvCxnSpPr>
              <p:cNvPr id="20" name="Straight Arrow Connector 19"/>
              <p:cNvCxnSpPr>
                <a:stCxn id="6" idx="4"/>
                <a:endCxn id="7" idx="0"/>
              </p:cNvCxnSpPr>
              <p:nvPr/>
            </p:nvCxnSpPr>
            <p:spPr bwMode="auto">
              <a:xfrm>
                <a:off x="1320800" y="1840440"/>
                <a:ext cx="0" cy="326094"/>
              </a:xfrm>
              <a:prstGeom prst="straightConnector1">
                <a:avLst/>
              </a:prstGeom>
              <a:noFill/>
              <a:ln w="254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a:stCxn id="7" idx="4"/>
                <a:endCxn id="8" idx="0"/>
              </p:cNvCxnSpPr>
              <p:nvPr/>
            </p:nvCxnSpPr>
            <p:spPr bwMode="auto">
              <a:xfrm>
                <a:off x="1320800" y="2623734"/>
                <a:ext cx="0" cy="326094"/>
              </a:xfrm>
              <a:prstGeom prst="straightConnector1">
                <a:avLst/>
              </a:prstGeom>
              <a:noFill/>
              <a:ln w="254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p:cNvCxnSpPr>
                <a:stCxn id="8" idx="4"/>
                <a:endCxn id="9" idx="0"/>
              </p:cNvCxnSpPr>
              <p:nvPr/>
            </p:nvCxnSpPr>
            <p:spPr bwMode="auto">
              <a:xfrm>
                <a:off x="1320800" y="3407028"/>
                <a:ext cx="0" cy="326094"/>
              </a:xfrm>
              <a:prstGeom prst="straightConnector1">
                <a:avLst/>
              </a:prstGeom>
              <a:noFill/>
              <a:ln w="254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a:stCxn id="9" idx="4"/>
                <a:endCxn id="10" idx="0"/>
              </p:cNvCxnSpPr>
              <p:nvPr/>
            </p:nvCxnSpPr>
            <p:spPr bwMode="auto">
              <a:xfrm>
                <a:off x="1320800" y="4190322"/>
                <a:ext cx="0" cy="326094"/>
              </a:xfrm>
              <a:prstGeom prst="straightConnector1">
                <a:avLst/>
              </a:prstGeom>
              <a:noFill/>
              <a:ln w="254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Arrow Connector 29"/>
              <p:cNvCxnSpPr>
                <a:stCxn id="10" idx="4"/>
                <a:endCxn id="11" idx="0"/>
              </p:cNvCxnSpPr>
              <p:nvPr/>
            </p:nvCxnSpPr>
            <p:spPr bwMode="auto">
              <a:xfrm>
                <a:off x="1320800" y="4973616"/>
                <a:ext cx="0" cy="326094"/>
              </a:xfrm>
              <a:prstGeom prst="straightConnector1">
                <a:avLst/>
              </a:prstGeom>
              <a:noFill/>
              <a:ln w="254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Arc 33"/>
              <p:cNvSpPr/>
              <p:nvPr/>
            </p:nvSpPr>
            <p:spPr bwMode="auto">
              <a:xfrm flipH="1">
                <a:off x="862308" y="4535418"/>
                <a:ext cx="438198" cy="438198"/>
              </a:xfrm>
              <a:prstGeom prst="arc">
                <a:avLst>
                  <a:gd name="adj1" fmla="val 14440367"/>
                  <a:gd name="adj2" fmla="val 7438857"/>
                </a:avLst>
              </a:prstGeom>
              <a:noFill/>
              <a:ln w="254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grpSp>
      </p:grpSp>
    </p:spTree>
    <p:extLst>
      <p:ext uri="{BB962C8B-B14F-4D97-AF65-F5344CB8AC3E}">
        <p14:creationId xmlns:p14="http://schemas.microsoft.com/office/powerpoint/2010/main" val="2640837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LaRC Software Metrics Repository </a:t>
            </a:r>
            <a:r>
              <a:rPr lang="en-US" dirty="0" smtClean="0"/>
              <a:t>(2/3)</a:t>
            </a:r>
            <a:endParaRPr lang="en-US" dirty="0"/>
          </a:p>
        </p:txBody>
      </p:sp>
      <p:sp>
        <p:nvSpPr>
          <p:cNvPr id="3" name="Content Placeholder 2"/>
          <p:cNvSpPr>
            <a:spLocks noGrp="1"/>
          </p:cNvSpPr>
          <p:nvPr>
            <p:ph sz="half" idx="1"/>
          </p:nvPr>
        </p:nvSpPr>
        <p:spPr/>
        <p:txBody>
          <a:bodyPr/>
          <a:lstStyle/>
          <a:p>
            <a:endParaRPr lang="en-US" dirty="0"/>
          </a:p>
          <a:p>
            <a:pPr lvl="2"/>
            <a:endParaRPr lang="en-US" dirty="0"/>
          </a:p>
        </p:txBody>
      </p:sp>
      <p:sp>
        <p:nvSpPr>
          <p:cNvPr id="6" name="Content Placeholder 5"/>
          <p:cNvSpPr>
            <a:spLocks noGrp="1"/>
          </p:cNvSpPr>
          <p:nvPr>
            <p:ph sz="half" idx="2"/>
          </p:nvPr>
        </p:nvSpPr>
        <p:spPr>
          <a:xfrm>
            <a:off x="5929620" y="963706"/>
            <a:ext cx="5754380" cy="4953000"/>
          </a:xfrm>
        </p:spPr>
        <p:txBody>
          <a:bodyPr/>
          <a:lstStyle/>
          <a:p>
            <a:r>
              <a:rPr lang="en-US" sz="2400" dirty="0"/>
              <a:t>LaRC Software Metrics divides projects into two types</a:t>
            </a:r>
          </a:p>
          <a:p>
            <a:pPr lvl="1"/>
            <a:r>
              <a:rPr lang="en-US" sz="2000" b="1" dirty="0"/>
              <a:t>Development Projects</a:t>
            </a:r>
            <a:r>
              <a:rPr lang="en-US" sz="2000" dirty="0"/>
              <a:t> </a:t>
            </a:r>
            <a:r>
              <a:rPr lang="en-US" sz="2000" dirty="0" smtClean="0"/>
              <a:t>→ develop </a:t>
            </a:r>
            <a:r>
              <a:rPr lang="en-US" sz="2000" dirty="0"/>
              <a:t>or upgrade a software item to a defined set of requirements under a budget and </a:t>
            </a:r>
            <a:r>
              <a:rPr lang="en-US" sz="2000" dirty="0" smtClean="0"/>
              <a:t>schedule</a:t>
            </a:r>
            <a:endParaRPr lang="en-US" sz="2000" dirty="0"/>
          </a:p>
          <a:p>
            <a:pPr lvl="1"/>
            <a:r>
              <a:rPr lang="en-US" sz="2000" b="1" dirty="0"/>
              <a:t>Maintenance Projects </a:t>
            </a:r>
            <a:r>
              <a:rPr lang="en-US" sz="2000" dirty="0"/>
              <a:t>→ make bug-fixes or enhancements in response to </a:t>
            </a:r>
            <a:r>
              <a:rPr lang="en-US" sz="2000" dirty="0" smtClean="0"/>
              <a:t>user requests</a:t>
            </a:r>
            <a:endParaRPr lang="en-US" sz="2000" dirty="0"/>
          </a:p>
          <a:p>
            <a:pPr lvl="2"/>
            <a:r>
              <a:rPr lang="en-US" sz="1800" dirty="0"/>
              <a:t>Typically budgeted at a level of effort</a:t>
            </a:r>
          </a:p>
          <a:p>
            <a:pPr lvl="1"/>
            <a:r>
              <a:rPr lang="en-US" sz="2000" dirty="0"/>
              <a:t>A Development Project transitions to a Maintenance Project after the software item is accepted for use</a:t>
            </a:r>
          </a:p>
          <a:p>
            <a:pPr lvl="1"/>
            <a:r>
              <a:rPr lang="en-US" sz="2000" dirty="0"/>
              <a:t>A project that only maintains off-the-shelf software can begin as a Maintenance </a:t>
            </a:r>
            <a:r>
              <a:rPr lang="en-US" sz="2000" dirty="0" smtClean="0"/>
              <a:t>Project</a:t>
            </a:r>
          </a:p>
          <a:p>
            <a:r>
              <a:rPr lang="en-US" sz="2400" dirty="0" smtClean="0"/>
              <a:t>Measurement milestones that apply to each project type shown on left</a:t>
            </a:r>
            <a:endParaRPr lang="en-US" sz="2400" dirty="0"/>
          </a:p>
        </p:txBody>
      </p:sp>
      <p:grpSp>
        <p:nvGrpSpPr>
          <p:cNvPr id="7" name="Group 6"/>
          <p:cNvGrpSpPr/>
          <p:nvPr/>
        </p:nvGrpSpPr>
        <p:grpSpPr>
          <a:xfrm>
            <a:off x="702239" y="984360"/>
            <a:ext cx="3231975" cy="4814121"/>
            <a:chOff x="1549400" y="984360"/>
            <a:chExt cx="3231975" cy="4814121"/>
          </a:xfrm>
        </p:grpSpPr>
        <p:sp>
          <p:nvSpPr>
            <p:cNvPr id="8" name="TextBox 7"/>
            <p:cNvSpPr txBox="1"/>
            <p:nvPr/>
          </p:nvSpPr>
          <p:spPr>
            <a:xfrm>
              <a:off x="1549400" y="984360"/>
              <a:ext cx="3231975" cy="400110"/>
            </a:xfrm>
            <a:prstGeom prst="rect">
              <a:avLst/>
            </a:prstGeom>
            <a:noFill/>
          </p:spPr>
          <p:txBody>
            <a:bodyPr wrap="none" rtlCol="0">
              <a:spAutoFit/>
            </a:bodyPr>
            <a:lstStyle/>
            <a:p>
              <a:r>
                <a:rPr lang="en-US" sz="2000" b="1" dirty="0" smtClean="0"/>
                <a:t>Measurement Milestones</a:t>
              </a:r>
              <a:endParaRPr lang="en-US" sz="2000" b="1" dirty="0"/>
            </a:p>
          </p:txBody>
        </p:sp>
        <p:grpSp>
          <p:nvGrpSpPr>
            <p:cNvPr id="9" name="Group 8"/>
            <p:cNvGrpSpPr/>
            <p:nvPr/>
          </p:nvGrpSpPr>
          <p:grpSpPr>
            <a:xfrm>
              <a:off x="1562992" y="1424811"/>
              <a:ext cx="3204790" cy="4373670"/>
              <a:chOff x="862308" y="1383240"/>
              <a:chExt cx="3204790" cy="4373670"/>
            </a:xfrm>
          </p:grpSpPr>
          <p:sp>
            <p:nvSpPr>
              <p:cNvPr id="10" name="Flowchart: Connector 9"/>
              <p:cNvSpPr/>
              <p:nvPr/>
            </p:nvSpPr>
            <p:spPr bwMode="auto">
              <a:xfrm>
                <a:off x="1092200" y="1383240"/>
                <a:ext cx="457200" cy="457200"/>
              </a:xfrm>
              <a:prstGeom prst="flowChartConnector">
                <a:avLst/>
              </a:prstGeom>
              <a:solidFill>
                <a:schemeClr val="accent2">
                  <a:lumMod val="75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1" name="Flowchart: Connector 10"/>
              <p:cNvSpPr/>
              <p:nvPr/>
            </p:nvSpPr>
            <p:spPr bwMode="auto">
              <a:xfrm>
                <a:off x="1092200" y="2166534"/>
                <a:ext cx="457200" cy="457200"/>
              </a:xfrm>
              <a:prstGeom prst="flowChartConnector">
                <a:avLst/>
              </a:prstGeom>
              <a:solidFill>
                <a:schemeClr val="accent2">
                  <a:lumMod val="75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2" name="Flowchart: Connector 11"/>
              <p:cNvSpPr/>
              <p:nvPr/>
            </p:nvSpPr>
            <p:spPr bwMode="auto">
              <a:xfrm>
                <a:off x="1092200" y="2949828"/>
                <a:ext cx="457200" cy="457200"/>
              </a:xfrm>
              <a:prstGeom prst="flowChartConnector">
                <a:avLst/>
              </a:prstGeom>
              <a:solidFill>
                <a:schemeClr val="accent2">
                  <a:lumMod val="75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3" name="Flowchart: Connector 12"/>
              <p:cNvSpPr/>
              <p:nvPr/>
            </p:nvSpPr>
            <p:spPr bwMode="auto">
              <a:xfrm>
                <a:off x="1092200" y="3733122"/>
                <a:ext cx="457200" cy="457200"/>
              </a:xfrm>
              <a:prstGeom prst="flowChartConnector">
                <a:avLst/>
              </a:prstGeom>
              <a:solidFill>
                <a:schemeClr val="accent2">
                  <a:lumMod val="75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4" name="Flowchart: Connector 13"/>
              <p:cNvSpPr/>
              <p:nvPr/>
            </p:nvSpPr>
            <p:spPr bwMode="auto">
              <a:xfrm>
                <a:off x="1092200" y="4516416"/>
                <a:ext cx="457200" cy="457200"/>
              </a:xfrm>
              <a:prstGeom prst="flowChartConnector">
                <a:avLst/>
              </a:prstGeom>
              <a:solidFill>
                <a:schemeClr val="accent2">
                  <a:lumMod val="75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5" name="Flowchart: Connector 14"/>
              <p:cNvSpPr/>
              <p:nvPr/>
            </p:nvSpPr>
            <p:spPr bwMode="auto">
              <a:xfrm>
                <a:off x="1092200" y="5299710"/>
                <a:ext cx="457200" cy="457200"/>
              </a:xfrm>
              <a:prstGeom prst="flowChartConnector">
                <a:avLst/>
              </a:prstGeom>
              <a:solidFill>
                <a:schemeClr val="accent2">
                  <a:lumMod val="75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6" name="TextBox 15"/>
              <p:cNvSpPr txBox="1"/>
              <p:nvPr/>
            </p:nvSpPr>
            <p:spPr>
              <a:xfrm>
                <a:off x="1779292" y="1427789"/>
                <a:ext cx="1659429" cy="369332"/>
              </a:xfrm>
              <a:prstGeom prst="rect">
                <a:avLst/>
              </a:prstGeom>
              <a:noFill/>
            </p:spPr>
            <p:txBody>
              <a:bodyPr wrap="none" rtlCol="0">
                <a:spAutoFit/>
              </a:bodyPr>
              <a:lstStyle/>
              <a:p>
                <a:r>
                  <a:rPr lang="en-US" dirty="0" smtClean="0"/>
                  <a:t>Create Project</a:t>
                </a:r>
                <a:endParaRPr lang="en-US" dirty="0"/>
              </a:p>
            </p:txBody>
          </p:sp>
          <p:sp>
            <p:nvSpPr>
              <p:cNvPr id="17" name="TextBox 16"/>
              <p:cNvSpPr txBox="1"/>
              <p:nvPr/>
            </p:nvSpPr>
            <p:spPr>
              <a:xfrm>
                <a:off x="1779292" y="2210468"/>
                <a:ext cx="2095445" cy="369332"/>
              </a:xfrm>
              <a:prstGeom prst="rect">
                <a:avLst/>
              </a:prstGeom>
              <a:noFill/>
            </p:spPr>
            <p:txBody>
              <a:bodyPr wrap="none" rtlCol="0">
                <a:spAutoFit/>
              </a:bodyPr>
              <a:lstStyle/>
              <a:p>
                <a:r>
                  <a:rPr lang="en-US" dirty="0" smtClean="0"/>
                  <a:t>Start Development</a:t>
                </a:r>
                <a:endParaRPr lang="en-US" dirty="0"/>
              </a:p>
            </p:txBody>
          </p:sp>
          <p:sp>
            <p:nvSpPr>
              <p:cNvPr id="18" name="TextBox 17"/>
              <p:cNvSpPr txBox="1"/>
              <p:nvPr/>
            </p:nvSpPr>
            <p:spPr>
              <a:xfrm>
                <a:off x="1779292" y="2992827"/>
                <a:ext cx="2018501" cy="369332"/>
              </a:xfrm>
              <a:prstGeom prst="rect">
                <a:avLst/>
              </a:prstGeom>
              <a:noFill/>
            </p:spPr>
            <p:txBody>
              <a:bodyPr wrap="none" rtlCol="0">
                <a:spAutoFit/>
              </a:bodyPr>
              <a:lstStyle/>
              <a:p>
                <a:r>
                  <a:rPr lang="en-US" dirty="0" smtClean="0"/>
                  <a:t>End Development</a:t>
                </a:r>
                <a:endParaRPr lang="en-US" dirty="0"/>
              </a:p>
            </p:txBody>
          </p:sp>
          <p:sp>
            <p:nvSpPr>
              <p:cNvPr id="19" name="TextBox 18"/>
              <p:cNvSpPr txBox="1"/>
              <p:nvPr/>
            </p:nvSpPr>
            <p:spPr>
              <a:xfrm>
                <a:off x="1779292" y="3781574"/>
                <a:ext cx="2056973" cy="369332"/>
              </a:xfrm>
              <a:prstGeom prst="rect">
                <a:avLst/>
              </a:prstGeom>
              <a:noFill/>
            </p:spPr>
            <p:txBody>
              <a:bodyPr wrap="none" rtlCol="0">
                <a:spAutoFit/>
              </a:bodyPr>
              <a:lstStyle/>
              <a:p>
                <a:r>
                  <a:rPr lang="en-US" dirty="0" smtClean="0"/>
                  <a:t>Start Maintenance</a:t>
                </a:r>
                <a:endParaRPr lang="en-US" dirty="0"/>
              </a:p>
            </p:txBody>
          </p:sp>
          <p:sp>
            <p:nvSpPr>
              <p:cNvPr id="20" name="TextBox 19"/>
              <p:cNvSpPr txBox="1"/>
              <p:nvPr/>
            </p:nvSpPr>
            <p:spPr>
              <a:xfrm>
                <a:off x="1779292" y="4560350"/>
                <a:ext cx="2287806" cy="369332"/>
              </a:xfrm>
              <a:prstGeom prst="rect">
                <a:avLst/>
              </a:prstGeom>
              <a:noFill/>
            </p:spPr>
            <p:txBody>
              <a:bodyPr wrap="none" rtlCol="0">
                <a:spAutoFit/>
              </a:bodyPr>
              <a:lstStyle/>
              <a:p>
                <a:r>
                  <a:rPr lang="en-US" dirty="0" smtClean="0"/>
                  <a:t>Annual Maintenance</a:t>
                </a:r>
                <a:endParaRPr lang="en-US" dirty="0"/>
              </a:p>
            </p:txBody>
          </p:sp>
          <p:sp>
            <p:nvSpPr>
              <p:cNvPr id="21" name="TextBox 20"/>
              <p:cNvSpPr txBox="1"/>
              <p:nvPr/>
            </p:nvSpPr>
            <p:spPr>
              <a:xfrm>
                <a:off x="1779292" y="5343644"/>
                <a:ext cx="1980029" cy="369332"/>
              </a:xfrm>
              <a:prstGeom prst="rect">
                <a:avLst/>
              </a:prstGeom>
              <a:noFill/>
            </p:spPr>
            <p:txBody>
              <a:bodyPr wrap="none" rtlCol="0">
                <a:spAutoFit/>
              </a:bodyPr>
              <a:lstStyle/>
              <a:p>
                <a:r>
                  <a:rPr lang="en-US" dirty="0" smtClean="0"/>
                  <a:t>End Maintenance</a:t>
                </a:r>
                <a:endParaRPr lang="en-US" dirty="0"/>
              </a:p>
            </p:txBody>
          </p:sp>
          <p:cxnSp>
            <p:nvCxnSpPr>
              <p:cNvPr id="22" name="Straight Arrow Connector 21"/>
              <p:cNvCxnSpPr>
                <a:stCxn id="10" idx="4"/>
                <a:endCxn id="11" idx="0"/>
              </p:cNvCxnSpPr>
              <p:nvPr/>
            </p:nvCxnSpPr>
            <p:spPr bwMode="auto">
              <a:xfrm>
                <a:off x="1320800" y="1840440"/>
                <a:ext cx="0" cy="326094"/>
              </a:xfrm>
              <a:prstGeom prst="straightConnector1">
                <a:avLst/>
              </a:prstGeom>
              <a:noFill/>
              <a:ln w="254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p:cNvCxnSpPr>
                <a:stCxn id="11" idx="4"/>
                <a:endCxn id="12" idx="0"/>
              </p:cNvCxnSpPr>
              <p:nvPr/>
            </p:nvCxnSpPr>
            <p:spPr bwMode="auto">
              <a:xfrm>
                <a:off x="1320800" y="2623734"/>
                <a:ext cx="0" cy="326094"/>
              </a:xfrm>
              <a:prstGeom prst="straightConnector1">
                <a:avLst/>
              </a:prstGeom>
              <a:noFill/>
              <a:ln w="254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p:cNvCxnSpPr>
                <a:stCxn id="12" idx="4"/>
                <a:endCxn id="13" idx="0"/>
              </p:cNvCxnSpPr>
              <p:nvPr/>
            </p:nvCxnSpPr>
            <p:spPr bwMode="auto">
              <a:xfrm>
                <a:off x="1320800" y="3407028"/>
                <a:ext cx="0" cy="326094"/>
              </a:xfrm>
              <a:prstGeom prst="straightConnector1">
                <a:avLst/>
              </a:prstGeom>
              <a:noFill/>
              <a:ln w="254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p:cNvCxnSpPr>
                <a:stCxn id="13" idx="4"/>
                <a:endCxn id="14" idx="0"/>
              </p:cNvCxnSpPr>
              <p:nvPr/>
            </p:nvCxnSpPr>
            <p:spPr bwMode="auto">
              <a:xfrm>
                <a:off x="1320800" y="4190322"/>
                <a:ext cx="0" cy="326094"/>
              </a:xfrm>
              <a:prstGeom prst="straightConnector1">
                <a:avLst/>
              </a:prstGeom>
              <a:noFill/>
              <a:ln w="254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Arrow Connector 25"/>
              <p:cNvCxnSpPr>
                <a:stCxn id="14" idx="4"/>
                <a:endCxn id="15" idx="0"/>
              </p:cNvCxnSpPr>
              <p:nvPr/>
            </p:nvCxnSpPr>
            <p:spPr bwMode="auto">
              <a:xfrm>
                <a:off x="1320800" y="4973616"/>
                <a:ext cx="0" cy="326094"/>
              </a:xfrm>
              <a:prstGeom prst="straightConnector1">
                <a:avLst/>
              </a:prstGeom>
              <a:noFill/>
              <a:ln w="254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Arc 26"/>
              <p:cNvSpPr/>
              <p:nvPr/>
            </p:nvSpPr>
            <p:spPr bwMode="auto">
              <a:xfrm flipH="1">
                <a:off x="862308" y="4535418"/>
                <a:ext cx="438198" cy="438198"/>
              </a:xfrm>
              <a:prstGeom prst="arc">
                <a:avLst>
                  <a:gd name="adj1" fmla="val 14440367"/>
                  <a:gd name="adj2" fmla="val 7438857"/>
                </a:avLst>
              </a:prstGeom>
              <a:noFill/>
              <a:ln w="254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grpSp>
      </p:grpSp>
      <p:sp>
        <p:nvSpPr>
          <p:cNvPr id="28" name="Right Brace 27"/>
          <p:cNvSpPr/>
          <p:nvPr/>
        </p:nvSpPr>
        <p:spPr bwMode="auto">
          <a:xfrm>
            <a:off x="3876177" y="2208105"/>
            <a:ext cx="399987" cy="1258995"/>
          </a:xfrm>
          <a:prstGeom prst="rightBrac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29" name="TextBox 28"/>
          <p:cNvSpPr txBox="1"/>
          <p:nvPr/>
        </p:nvSpPr>
        <p:spPr>
          <a:xfrm>
            <a:off x="4353108" y="2505186"/>
            <a:ext cx="1544012" cy="646331"/>
          </a:xfrm>
          <a:prstGeom prst="rect">
            <a:avLst/>
          </a:prstGeom>
          <a:noFill/>
        </p:spPr>
        <p:txBody>
          <a:bodyPr wrap="none" rtlCol="0">
            <a:spAutoFit/>
          </a:bodyPr>
          <a:lstStyle/>
          <a:p>
            <a:r>
              <a:rPr lang="en-US" dirty="0" smtClean="0"/>
              <a:t>Development</a:t>
            </a:r>
          </a:p>
          <a:p>
            <a:r>
              <a:rPr lang="en-US" dirty="0" smtClean="0"/>
              <a:t>Project</a:t>
            </a:r>
            <a:endParaRPr lang="en-US" dirty="0"/>
          </a:p>
        </p:txBody>
      </p:sp>
      <p:sp>
        <p:nvSpPr>
          <p:cNvPr id="30" name="Right Brace 29"/>
          <p:cNvSpPr/>
          <p:nvPr/>
        </p:nvSpPr>
        <p:spPr bwMode="auto">
          <a:xfrm>
            <a:off x="3876177" y="3895396"/>
            <a:ext cx="399987" cy="1859151"/>
          </a:xfrm>
          <a:prstGeom prst="rightBrac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31" name="TextBox 30"/>
          <p:cNvSpPr txBox="1"/>
          <p:nvPr/>
        </p:nvSpPr>
        <p:spPr>
          <a:xfrm>
            <a:off x="4282135" y="4531903"/>
            <a:ext cx="1505540" cy="646331"/>
          </a:xfrm>
          <a:prstGeom prst="rect">
            <a:avLst/>
          </a:prstGeom>
          <a:noFill/>
        </p:spPr>
        <p:txBody>
          <a:bodyPr wrap="none" rtlCol="0">
            <a:spAutoFit/>
          </a:bodyPr>
          <a:lstStyle/>
          <a:p>
            <a:r>
              <a:rPr lang="en-US" dirty="0" smtClean="0"/>
              <a:t>Maintenance</a:t>
            </a:r>
          </a:p>
          <a:p>
            <a:r>
              <a:rPr lang="en-US" dirty="0" smtClean="0"/>
              <a:t>Project</a:t>
            </a:r>
            <a:endParaRPr lang="en-US" dirty="0"/>
          </a:p>
        </p:txBody>
      </p:sp>
      <p:sp>
        <p:nvSpPr>
          <p:cNvPr id="32" name="Right Brace 31"/>
          <p:cNvSpPr/>
          <p:nvPr/>
        </p:nvSpPr>
        <p:spPr bwMode="auto">
          <a:xfrm>
            <a:off x="3920621" y="1384470"/>
            <a:ext cx="399987" cy="660588"/>
          </a:xfrm>
          <a:prstGeom prst="rightBrac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33" name="TextBox 32"/>
          <p:cNvSpPr txBox="1"/>
          <p:nvPr/>
        </p:nvSpPr>
        <p:spPr>
          <a:xfrm>
            <a:off x="4353108" y="1391598"/>
            <a:ext cx="1018227" cy="646331"/>
          </a:xfrm>
          <a:prstGeom prst="rect">
            <a:avLst/>
          </a:prstGeom>
          <a:noFill/>
        </p:spPr>
        <p:txBody>
          <a:bodyPr wrap="none" rtlCol="0">
            <a:spAutoFit/>
          </a:bodyPr>
          <a:lstStyle/>
          <a:p>
            <a:r>
              <a:rPr lang="en-US" dirty="0" smtClean="0"/>
              <a:t>All</a:t>
            </a:r>
          </a:p>
          <a:p>
            <a:r>
              <a:rPr lang="en-US" dirty="0" smtClean="0"/>
              <a:t>Projects</a:t>
            </a:r>
            <a:endParaRPr lang="en-US" dirty="0"/>
          </a:p>
        </p:txBody>
      </p:sp>
    </p:spTree>
    <p:extLst>
      <p:ext uri="{BB962C8B-B14F-4D97-AF65-F5344CB8AC3E}">
        <p14:creationId xmlns:p14="http://schemas.microsoft.com/office/powerpoint/2010/main" val="19728572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t>LaRC Software Metrics Repository </a:t>
            </a:r>
            <a:r>
              <a:rPr lang="en-US" dirty="0" smtClean="0"/>
              <a:t>(3/3)</a:t>
            </a:r>
            <a:endParaRPr lang="en-US" dirty="0"/>
          </a:p>
        </p:txBody>
      </p:sp>
      <p:sp>
        <p:nvSpPr>
          <p:cNvPr id="17" name="Content Placeholder 16"/>
          <p:cNvSpPr>
            <a:spLocks noGrp="1"/>
          </p:cNvSpPr>
          <p:nvPr>
            <p:ph idx="1"/>
          </p:nvPr>
        </p:nvSpPr>
        <p:spPr/>
        <p:txBody>
          <a:bodyPr/>
          <a:lstStyle/>
          <a:p>
            <a:r>
              <a:rPr lang="en-US" dirty="0"/>
              <a:t>Projects submit data using Excel </a:t>
            </a:r>
            <a:r>
              <a:rPr lang="en-US" dirty="0" smtClean="0"/>
              <a:t>workbooks located </a:t>
            </a:r>
            <a:r>
              <a:rPr lang="en-US" dirty="0"/>
              <a:t>at:</a:t>
            </a:r>
            <a:br>
              <a:rPr lang="en-US" dirty="0"/>
            </a:br>
            <a:r>
              <a:rPr lang="en-US" dirty="0"/>
              <a:t> </a:t>
            </a:r>
            <a:r>
              <a:rPr lang="en-US" dirty="0">
                <a:hlinkClick r:id="rId3"/>
              </a:rPr>
              <a:t>https://sw-eng.larc.nasa.gov/metrics-collection/</a:t>
            </a:r>
            <a:r>
              <a:rPr lang="en-US" dirty="0"/>
              <a:t>   </a:t>
            </a:r>
            <a:endParaRPr lang="en-US" sz="1800" dirty="0" smtClean="0"/>
          </a:p>
          <a:p>
            <a:pPr lvl="1"/>
            <a:r>
              <a:rPr lang="en-US" dirty="0" smtClean="0"/>
              <a:t>The is one workbook for Development Projects and a second for Maintenance Projects</a:t>
            </a:r>
            <a:endParaRPr lang="en-US" dirty="0"/>
          </a:p>
          <a:p>
            <a:pPr lvl="1"/>
            <a:r>
              <a:rPr lang="en-US" dirty="0"/>
              <a:t>A </a:t>
            </a:r>
            <a:r>
              <a:rPr lang="en-US" dirty="0" smtClean="0"/>
              <a:t>Development Project will eventually fill out both workbooks, switching to the workbook for </a:t>
            </a:r>
            <a:r>
              <a:rPr lang="en-US" dirty="0"/>
              <a:t>M</a:t>
            </a:r>
            <a:r>
              <a:rPr lang="en-US" dirty="0" smtClean="0"/>
              <a:t>aintenance Projects after the software is accepted for use</a:t>
            </a:r>
          </a:p>
          <a:p>
            <a:pPr lvl="1"/>
            <a:r>
              <a:rPr lang="en-US" dirty="0" smtClean="0"/>
              <a:t>Each Excel workbook has an instruction sheet and a sheet for each measurement milestone</a:t>
            </a:r>
          </a:p>
          <a:p>
            <a:pPr lvl="2"/>
            <a:r>
              <a:rPr lang="en-US" dirty="0" smtClean="0"/>
              <a:t>In the workbook for maintenance projects, there are multiple sheets for the annual maintenance milestone, each named by fiscal year</a:t>
            </a:r>
          </a:p>
          <a:p>
            <a:pPr lvl="1"/>
            <a:r>
              <a:rPr lang="en-US" dirty="0"/>
              <a:t>Name the workbook &lt;Development | Maintenance&gt;_</a:t>
            </a:r>
            <a:r>
              <a:rPr lang="en-US" dirty="0" err="1"/>
              <a:t>Project_Metrics</a:t>
            </a:r>
            <a:r>
              <a:rPr lang="en-US" dirty="0"/>
              <a:t>_&lt;project name&gt;.</a:t>
            </a:r>
            <a:r>
              <a:rPr lang="en-US" dirty="0" err="1"/>
              <a:t>xlsx</a:t>
            </a:r>
            <a:r>
              <a:rPr lang="en-US" dirty="0"/>
              <a:t> </a:t>
            </a:r>
            <a:endParaRPr lang="en-US" dirty="0" smtClean="0"/>
          </a:p>
          <a:p>
            <a:r>
              <a:rPr lang="en-US" dirty="0" smtClean="0"/>
              <a:t>At each measurement milestone, the NASA Software Lead </a:t>
            </a:r>
          </a:p>
          <a:p>
            <a:pPr lvl="1"/>
            <a:r>
              <a:rPr lang="en-US" dirty="0" smtClean="0"/>
              <a:t>updates the workbook by filling in the sheet associated with that milestone</a:t>
            </a:r>
          </a:p>
          <a:p>
            <a:pPr lvl="1"/>
            <a:r>
              <a:rPr lang="en-US" dirty="0" smtClean="0"/>
              <a:t>E-mails the updated workbook to </a:t>
            </a:r>
            <a:r>
              <a:rPr lang="en-US" dirty="0" smtClean="0">
                <a:hlinkClick r:id="rId4"/>
              </a:rPr>
              <a:t>larc-dl-sepg@mail.nasa.gov</a:t>
            </a:r>
            <a:r>
              <a:rPr lang="en-US" dirty="0" smtClean="0"/>
              <a:t> </a:t>
            </a:r>
            <a:endParaRPr lang="en-US" dirty="0"/>
          </a:p>
          <a:p>
            <a:r>
              <a:rPr lang="en-US" dirty="0"/>
              <a:t>Appendix F has a table listing each measure to be submitted and the measurement milestone(s) when the submission is made</a:t>
            </a:r>
          </a:p>
          <a:p>
            <a:endParaRPr lang="en-US" dirty="0"/>
          </a:p>
        </p:txBody>
      </p:sp>
    </p:spTree>
    <p:extLst>
      <p:ext uri="{BB962C8B-B14F-4D97-AF65-F5344CB8AC3E}">
        <p14:creationId xmlns:p14="http://schemas.microsoft.com/office/powerpoint/2010/main" val="366470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a:t>
            </a:r>
            <a:endParaRPr lang="en-US" dirty="0"/>
          </a:p>
        </p:txBody>
      </p:sp>
      <p:sp>
        <p:nvSpPr>
          <p:cNvPr id="3" name="Content Placeholder 2"/>
          <p:cNvSpPr>
            <a:spLocks noGrp="1"/>
          </p:cNvSpPr>
          <p:nvPr>
            <p:ph idx="1"/>
          </p:nvPr>
        </p:nvSpPr>
        <p:spPr>
          <a:xfrm>
            <a:off x="609600" y="897775"/>
            <a:ext cx="11074400" cy="5286894"/>
          </a:xfrm>
        </p:spPr>
        <p:txBody>
          <a:bodyPr/>
          <a:lstStyle/>
          <a:p>
            <a:r>
              <a:rPr lang="en-US" dirty="0" smtClean="0"/>
              <a:t>Learn what is changed in LPR 7150.2B</a:t>
            </a:r>
          </a:p>
          <a:p>
            <a:r>
              <a:rPr lang="en-US" dirty="0" smtClean="0"/>
              <a:t>Learn how LPR 7150.2B relates to Agency and LMS documents</a:t>
            </a:r>
          </a:p>
          <a:p>
            <a:r>
              <a:rPr lang="en-US" dirty="0" smtClean="0"/>
              <a:t>Learn how to navigate LPR 7150.2B to find information relevant to you</a:t>
            </a:r>
          </a:p>
          <a:p>
            <a:r>
              <a:rPr lang="en-US" dirty="0" smtClean="0"/>
              <a:t>Learn how LPR 7150.2B adapts NPR 7150.2B to Langley’s software </a:t>
            </a:r>
            <a:r>
              <a:rPr lang="en-US" dirty="0"/>
              <a:t>a</a:t>
            </a:r>
            <a:r>
              <a:rPr lang="en-US" dirty="0" smtClean="0"/>
              <a:t>ctivities</a:t>
            </a:r>
          </a:p>
          <a:p>
            <a:pPr lvl="1"/>
            <a:r>
              <a:rPr lang="en-US" dirty="0" smtClean="0"/>
              <a:t>Langley-specific terms, concepts, and roles for software engineering</a:t>
            </a:r>
          </a:p>
          <a:p>
            <a:pPr lvl="1"/>
            <a:r>
              <a:rPr lang="en-US" dirty="0" smtClean="0"/>
              <a:t>Langley implementation of requirements levied on the Center</a:t>
            </a:r>
          </a:p>
          <a:p>
            <a:pPr lvl="1"/>
            <a:r>
              <a:rPr lang="en-US" dirty="0" smtClean="0"/>
              <a:t>Langley allocation of NPR 7150.2B requirements to the Government</a:t>
            </a:r>
          </a:p>
          <a:p>
            <a:pPr lvl="1"/>
            <a:r>
              <a:rPr lang="en-US" dirty="0" smtClean="0"/>
              <a:t>Langley’s implementation and guidance on NPR 7150.2B requirements tailoring</a:t>
            </a:r>
          </a:p>
          <a:p>
            <a:pPr lvl="1"/>
            <a:r>
              <a:rPr lang="en-US" dirty="0" smtClean="0"/>
              <a:t>Langley guidance on compliance matrices and software engineering documentation</a:t>
            </a:r>
          </a:p>
          <a:p>
            <a:r>
              <a:rPr lang="en-US" dirty="0" smtClean="0"/>
              <a:t>This course does not cover how a project develops a software engineering process that complies with NPR 7150.2B</a:t>
            </a:r>
          </a:p>
          <a:p>
            <a:pPr lvl="1"/>
            <a:r>
              <a:rPr lang="en-US" dirty="0" smtClean="0"/>
              <a:t>The NASA Office of the Chief Engineer has developed a series of software engineering courses that cover this topic.</a:t>
            </a:r>
          </a:p>
          <a:p>
            <a:pPr lvl="1"/>
            <a:r>
              <a:rPr lang="en-US" dirty="0" smtClean="0"/>
              <a:t>One or more of these courses can be brought to Langley with sufficient interest and funds.</a:t>
            </a:r>
            <a:endParaRPr lang="en-US" dirty="0"/>
          </a:p>
        </p:txBody>
      </p:sp>
    </p:spTree>
    <p:extLst>
      <p:ext uri="{BB962C8B-B14F-4D97-AF65-F5344CB8AC3E}">
        <p14:creationId xmlns:p14="http://schemas.microsoft.com/office/powerpoint/2010/main" val="16015696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Acquisition (1/2)</a:t>
            </a:r>
            <a:endParaRPr lang="en-US" dirty="0"/>
          </a:p>
        </p:txBody>
      </p:sp>
      <p:sp>
        <p:nvSpPr>
          <p:cNvPr id="3" name="Content Placeholder 2"/>
          <p:cNvSpPr>
            <a:spLocks noGrp="1"/>
          </p:cNvSpPr>
          <p:nvPr>
            <p:ph idx="1"/>
          </p:nvPr>
        </p:nvSpPr>
        <p:spPr/>
        <p:txBody>
          <a:bodyPr/>
          <a:lstStyle/>
          <a:p>
            <a:r>
              <a:rPr lang="en-US" dirty="0" smtClean="0"/>
              <a:t>The NASA Software Lead is responsible for</a:t>
            </a:r>
          </a:p>
          <a:p>
            <a:pPr lvl="1"/>
            <a:r>
              <a:rPr lang="en-US" dirty="0" smtClean="0"/>
              <a:t>The make vs. buy decision (SWE-033)</a:t>
            </a:r>
          </a:p>
          <a:p>
            <a:pPr lvl="1"/>
            <a:r>
              <a:rPr lang="en-US" dirty="0" smtClean="0"/>
              <a:t>Contacting the LaRC Office of Procurement to acquire software items or services (SWE-035)</a:t>
            </a:r>
          </a:p>
          <a:p>
            <a:pPr lvl="1"/>
            <a:r>
              <a:rPr lang="en-US" dirty="0"/>
              <a:t>When acquiring non-developed software, consulting with the Office of the Chief Counsel to assess whether intellectual property rights and licenses are agreeable to LaRC and </a:t>
            </a:r>
            <a:r>
              <a:rPr lang="en-US" dirty="0" smtClean="0"/>
              <a:t>meet </a:t>
            </a:r>
            <a:r>
              <a:rPr lang="en-US" dirty="0"/>
              <a:t>the needs of the </a:t>
            </a:r>
            <a:r>
              <a:rPr lang="en-US" dirty="0" smtClean="0"/>
              <a:t>project</a:t>
            </a:r>
          </a:p>
          <a:p>
            <a:pPr lvl="2"/>
            <a:r>
              <a:rPr lang="en-US" dirty="0" smtClean="0"/>
              <a:t>Since LPR was written, the Agency has issued new software license management requirements and the process now begins with an ITAM (IT Asset Management) request</a:t>
            </a:r>
          </a:p>
          <a:p>
            <a:pPr lvl="2"/>
            <a:r>
              <a:rPr lang="en-US" dirty="0" smtClean="0"/>
              <a:t>Also required for open source software</a:t>
            </a:r>
          </a:p>
          <a:p>
            <a:pPr lvl="1"/>
            <a:r>
              <a:rPr lang="en-US" dirty="0"/>
              <a:t>When planning to release software developed or acquired via procurement, consulting with the Office of the Chief Counsel and the Office of Procurement to assure that LaRC receives the necessary intellectual property rights and licenses to the acquired software </a:t>
            </a:r>
            <a:r>
              <a:rPr lang="en-US" dirty="0" smtClean="0"/>
              <a:t>item</a:t>
            </a:r>
          </a:p>
          <a:p>
            <a:pPr lvl="1"/>
            <a:r>
              <a:rPr lang="en-US" dirty="0" smtClean="0"/>
              <a:t>Identifying the NPR/LPR 7150.2B requirements to flow down to the supplier and assuring they are documented in the compliance matrix, solicitation, and final agreement</a:t>
            </a:r>
            <a:endParaRPr lang="en-US" dirty="0"/>
          </a:p>
        </p:txBody>
      </p:sp>
    </p:spTree>
    <p:extLst>
      <p:ext uri="{BB962C8B-B14F-4D97-AF65-F5344CB8AC3E}">
        <p14:creationId xmlns:p14="http://schemas.microsoft.com/office/powerpoint/2010/main" val="13942248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Acquisition </a:t>
            </a:r>
            <a:r>
              <a:rPr lang="en-US" dirty="0" smtClean="0"/>
              <a:t>(2/2</a:t>
            </a:r>
            <a:r>
              <a:rPr lang="en-US" dirty="0"/>
              <a:t>)</a:t>
            </a:r>
          </a:p>
        </p:txBody>
      </p:sp>
      <p:sp>
        <p:nvSpPr>
          <p:cNvPr id="3" name="Content Placeholder 2"/>
          <p:cNvSpPr>
            <a:spLocks noGrp="1"/>
          </p:cNvSpPr>
          <p:nvPr>
            <p:ph idx="1"/>
          </p:nvPr>
        </p:nvSpPr>
        <p:spPr/>
        <p:txBody>
          <a:bodyPr/>
          <a:lstStyle/>
          <a:p>
            <a:r>
              <a:rPr lang="en-US" sz="2000" dirty="0" smtClean="0"/>
              <a:t>The NASA Software Lead is responsible for (cont.)</a:t>
            </a:r>
          </a:p>
          <a:p>
            <a:pPr lvl="1"/>
            <a:r>
              <a:rPr lang="en-US" sz="1800" dirty="0" smtClean="0"/>
              <a:t>Defining the technical work (e.g. statement of work) for the software activity</a:t>
            </a:r>
          </a:p>
          <a:p>
            <a:pPr lvl="1"/>
            <a:r>
              <a:rPr lang="en-US" sz="1800" dirty="0" smtClean="0"/>
              <a:t>Except for Class E, define the acceptance criteria and conditions for deliverables</a:t>
            </a:r>
          </a:p>
          <a:p>
            <a:pPr lvl="1"/>
            <a:r>
              <a:rPr lang="en-US" sz="1800" dirty="0" smtClean="0"/>
              <a:t>Assures that the solicitation and final agreement address NPR 7150.2 requirements for acquisition and supplier management, as applicable by software classification</a:t>
            </a:r>
          </a:p>
          <a:p>
            <a:pPr lvl="1"/>
            <a:r>
              <a:rPr lang="en-US" sz="1800" dirty="0" smtClean="0"/>
              <a:t>Assures, as appropriate, that the solicitation and final agreement include delivery of data for the software inventory and LaRC Software Metrics Repository</a:t>
            </a:r>
          </a:p>
          <a:p>
            <a:r>
              <a:rPr lang="en-US" sz="2000" dirty="0" smtClean="0"/>
              <a:t>When the software is Class A, Class B, Class C, or safety-critical, the NASA Software Lead and the Center Software Assurance Manager identify the NASA-STD-8739.8 software assurance requirements to flow down to the supplier</a:t>
            </a:r>
          </a:p>
          <a:p>
            <a:r>
              <a:rPr lang="en-US" sz="2000" dirty="0" smtClean="0"/>
              <a:t>When the software is safety-critical, the NASA Software Lead and the SMA TA identify the NASA-STD-8710.13 software safety requirements to flow down to the supplier</a:t>
            </a:r>
          </a:p>
          <a:p>
            <a:r>
              <a:rPr lang="en-US" sz="2000" dirty="0" smtClean="0"/>
              <a:t>The NASA Software Lead and Engineering TA identify and define the deliverable software plans and work products </a:t>
            </a:r>
          </a:p>
          <a:p>
            <a:endParaRPr lang="en-US" dirty="0" smtClean="0"/>
          </a:p>
          <a:p>
            <a:endParaRPr lang="en-US" dirty="0"/>
          </a:p>
        </p:txBody>
      </p:sp>
    </p:spTree>
    <p:extLst>
      <p:ext uri="{BB962C8B-B14F-4D97-AF65-F5344CB8AC3E}">
        <p14:creationId xmlns:p14="http://schemas.microsoft.com/office/powerpoint/2010/main" val="255723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Portfolios</a:t>
            </a:r>
            <a:endParaRPr lang="en-US" dirty="0"/>
          </a:p>
        </p:txBody>
      </p:sp>
      <p:sp>
        <p:nvSpPr>
          <p:cNvPr id="3" name="Content Placeholder 2"/>
          <p:cNvSpPr>
            <a:spLocks noGrp="1"/>
          </p:cNvSpPr>
          <p:nvPr>
            <p:ph idx="1"/>
          </p:nvPr>
        </p:nvSpPr>
        <p:spPr/>
        <p:txBody>
          <a:bodyPr/>
          <a:lstStyle/>
          <a:p>
            <a:r>
              <a:rPr lang="en-US" sz="2000" dirty="0" smtClean="0"/>
              <a:t>When </a:t>
            </a:r>
            <a:r>
              <a:rPr lang="en-US" sz="2000" dirty="0"/>
              <a:t>a </a:t>
            </a:r>
            <a:r>
              <a:rPr lang="en-US" sz="2000" dirty="0" smtClean="0"/>
              <a:t>organization </a:t>
            </a:r>
            <a:r>
              <a:rPr lang="en-US" sz="2000" dirty="0"/>
              <a:t>manages multiple software tasks within the same domain, the </a:t>
            </a:r>
            <a:r>
              <a:rPr lang="en-US" sz="2000" dirty="0" smtClean="0"/>
              <a:t>organization </a:t>
            </a:r>
            <a:r>
              <a:rPr lang="en-US" sz="2000" dirty="0"/>
              <a:t>can combine those tasks into a project portfolio. </a:t>
            </a:r>
            <a:endParaRPr lang="en-US" sz="2000" dirty="0" smtClean="0"/>
          </a:p>
          <a:p>
            <a:r>
              <a:rPr lang="en-US" sz="2000" dirty="0" smtClean="0"/>
              <a:t>Two options to manage the portfolio</a:t>
            </a:r>
          </a:p>
          <a:p>
            <a:pPr lvl="1"/>
            <a:r>
              <a:rPr lang="en-US" sz="1800" dirty="0" smtClean="0"/>
              <a:t>Manage all tasks under one</a:t>
            </a:r>
            <a:br>
              <a:rPr lang="en-US" sz="1800" dirty="0" smtClean="0"/>
            </a:br>
            <a:r>
              <a:rPr lang="en-US" sz="1800" dirty="0" smtClean="0"/>
              <a:t>umbrella software management</a:t>
            </a:r>
            <a:br>
              <a:rPr lang="en-US" sz="1800" dirty="0" smtClean="0"/>
            </a:br>
            <a:r>
              <a:rPr lang="en-US" sz="1800" dirty="0" smtClean="0"/>
              <a:t>plan (SMP)</a:t>
            </a:r>
          </a:p>
          <a:p>
            <a:pPr lvl="1"/>
            <a:r>
              <a:rPr lang="en-US" sz="1800" dirty="0" smtClean="0"/>
              <a:t>Establish a software policy and</a:t>
            </a:r>
            <a:br>
              <a:rPr lang="en-US" sz="1800" dirty="0" smtClean="0"/>
            </a:br>
            <a:r>
              <a:rPr lang="en-US" sz="1800" dirty="0" smtClean="0"/>
              <a:t>common software engineering </a:t>
            </a:r>
            <a:br>
              <a:rPr lang="en-US" sz="1800" dirty="0" smtClean="0"/>
            </a:br>
            <a:r>
              <a:rPr lang="en-US" sz="1800" dirty="0" smtClean="0"/>
              <a:t>processes</a:t>
            </a:r>
          </a:p>
          <a:p>
            <a:r>
              <a:rPr lang="en-US" sz="2000" dirty="0" smtClean="0"/>
              <a:t>The umbrella SMP or the software</a:t>
            </a:r>
            <a:br>
              <a:rPr lang="en-US" sz="2000" dirty="0" smtClean="0"/>
            </a:br>
            <a:r>
              <a:rPr lang="en-US" sz="2000" dirty="0" smtClean="0"/>
              <a:t>policy defines the domain of the</a:t>
            </a:r>
            <a:br>
              <a:rPr lang="en-US" sz="2000" dirty="0" smtClean="0"/>
            </a:br>
            <a:r>
              <a:rPr lang="en-US" sz="2000" dirty="0" smtClean="0"/>
              <a:t>portfolio</a:t>
            </a:r>
          </a:p>
          <a:p>
            <a:r>
              <a:rPr lang="en-US" sz="2000" dirty="0" smtClean="0"/>
              <a:t>Tasks in a project portfolio can</a:t>
            </a:r>
            <a:br>
              <a:rPr lang="en-US" sz="2000" dirty="0" smtClean="0"/>
            </a:br>
            <a:r>
              <a:rPr lang="en-US" sz="2000" dirty="0" smtClean="0"/>
              <a:t> share a Compliance Matrix</a:t>
            </a:r>
          </a:p>
          <a:p>
            <a:r>
              <a:rPr lang="en-US" sz="2000" dirty="0" smtClean="0"/>
              <a:t>Tasks must still be classified individually</a:t>
            </a:r>
          </a:p>
          <a:p>
            <a:r>
              <a:rPr lang="en-US" sz="2000" dirty="0" smtClean="0"/>
              <a:t>The term “project portfolio” can substitute for “project”</a:t>
            </a:r>
            <a:br>
              <a:rPr lang="en-US" sz="2000" dirty="0" smtClean="0"/>
            </a:br>
            <a:r>
              <a:rPr lang="en-US" sz="2000" dirty="0" smtClean="0"/>
              <a:t>in LPR text</a:t>
            </a:r>
          </a:p>
          <a:p>
            <a:pPr lvl="1"/>
            <a:endParaRPr lang="en-US" dirty="0" smtClean="0"/>
          </a:p>
          <a:p>
            <a:pPr lvl="1"/>
            <a:endParaRPr lang="en-US" dirty="0" smtClean="0"/>
          </a:p>
          <a:p>
            <a:pPr lvl="1"/>
            <a:endParaRPr lang="en-US" dirty="0"/>
          </a:p>
          <a:p>
            <a:endParaRPr lang="en-US" dirty="0"/>
          </a:p>
        </p:txBody>
      </p:sp>
      <p:grpSp>
        <p:nvGrpSpPr>
          <p:cNvPr id="62" name="Group 61"/>
          <p:cNvGrpSpPr/>
          <p:nvPr/>
        </p:nvGrpSpPr>
        <p:grpSpPr>
          <a:xfrm>
            <a:off x="5011048" y="2053829"/>
            <a:ext cx="1817370" cy="2743200"/>
            <a:chOff x="1234440" y="2331720"/>
            <a:chExt cx="1817370" cy="2743200"/>
          </a:xfrm>
        </p:grpSpPr>
        <p:sp>
          <p:nvSpPr>
            <p:cNvPr id="4" name="Vertical Scroll 3"/>
            <p:cNvSpPr/>
            <p:nvPr/>
          </p:nvSpPr>
          <p:spPr bwMode="auto">
            <a:xfrm>
              <a:off x="1234440" y="2331720"/>
              <a:ext cx="1817370" cy="1314450"/>
            </a:xfrm>
            <a:prstGeom prst="verticalScroll">
              <a:avLst/>
            </a:prstGeom>
            <a:solidFill>
              <a:schemeClr val="tx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Umbrella</a:t>
              </a:r>
            </a:p>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latin typeface="Arial" charset="0"/>
                  <a:cs typeface="Arial" charset="0"/>
                </a:rPr>
                <a:t>Software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Management</a:t>
              </a:r>
            </a:p>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latin typeface="Arial" charset="0"/>
                  <a:cs typeface="Arial" charset="0"/>
                </a:rPr>
                <a:t>Plan</a:t>
              </a:r>
              <a:endParaRPr kumimoji="0" lang="en-US" sz="1600" b="0" i="0" u="none" strike="noStrike" cap="none" normalizeH="0" baseline="0" dirty="0" smtClean="0">
                <a:ln>
                  <a:noFill/>
                </a:ln>
                <a:solidFill>
                  <a:schemeClr val="tx1"/>
                </a:solidFill>
                <a:effectLst/>
                <a:latin typeface="Arial" charset="0"/>
                <a:cs typeface="Arial" charset="0"/>
              </a:endParaRPr>
            </a:p>
          </p:txBody>
        </p:sp>
        <p:grpSp>
          <p:nvGrpSpPr>
            <p:cNvPr id="9" name="Group 8"/>
            <p:cNvGrpSpPr/>
            <p:nvPr/>
          </p:nvGrpSpPr>
          <p:grpSpPr>
            <a:xfrm>
              <a:off x="1419225" y="4080510"/>
              <a:ext cx="1447800" cy="994410"/>
              <a:chOff x="1234440" y="4251960"/>
              <a:chExt cx="1447800" cy="994410"/>
            </a:xfrm>
          </p:grpSpPr>
          <p:sp>
            <p:nvSpPr>
              <p:cNvPr id="8" name="Rounded Rectangle 7"/>
              <p:cNvSpPr/>
              <p:nvPr/>
            </p:nvSpPr>
            <p:spPr bwMode="auto">
              <a:xfrm>
                <a:off x="1493520" y="4251960"/>
                <a:ext cx="1188720" cy="720090"/>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 name="Rounded Rectangle 6"/>
              <p:cNvSpPr/>
              <p:nvPr/>
            </p:nvSpPr>
            <p:spPr bwMode="auto">
              <a:xfrm>
                <a:off x="1407160" y="4343400"/>
                <a:ext cx="1188720" cy="720090"/>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6" name="Rounded Rectangle 5"/>
              <p:cNvSpPr/>
              <p:nvPr/>
            </p:nvSpPr>
            <p:spPr bwMode="auto">
              <a:xfrm>
                <a:off x="1320800" y="4434840"/>
                <a:ext cx="1188720" cy="720090"/>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5" name="Rounded Rectangle 4"/>
              <p:cNvSpPr/>
              <p:nvPr/>
            </p:nvSpPr>
            <p:spPr bwMode="auto">
              <a:xfrm>
                <a:off x="1234440" y="4526280"/>
                <a:ext cx="1188720" cy="720090"/>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Software</a:t>
                </a:r>
              </a:p>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latin typeface="Arial" charset="0"/>
                    <a:cs typeface="Arial" charset="0"/>
                  </a:rPr>
                  <a:t>Tasks</a:t>
                </a:r>
                <a:endParaRPr kumimoji="0" lang="en-US" sz="1600" b="0" i="0" u="none" strike="noStrike" cap="none" normalizeH="0" baseline="0" dirty="0" smtClean="0">
                  <a:ln>
                    <a:noFill/>
                  </a:ln>
                  <a:solidFill>
                    <a:schemeClr val="tx1"/>
                  </a:solidFill>
                  <a:effectLst/>
                  <a:latin typeface="Arial" charset="0"/>
                  <a:cs typeface="Arial" charset="0"/>
                </a:endParaRPr>
              </a:p>
            </p:txBody>
          </p:sp>
        </p:grpSp>
        <p:cxnSp>
          <p:nvCxnSpPr>
            <p:cNvPr id="11" name="Straight Connector 10"/>
            <p:cNvCxnSpPr>
              <a:stCxn id="4" idx="2"/>
            </p:cNvCxnSpPr>
            <p:nvPr/>
          </p:nvCxnSpPr>
          <p:spPr bwMode="auto">
            <a:xfrm>
              <a:off x="2143125" y="3646170"/>
              <a:ext cx="0" cy="434340"/>
            </a:xfrm>
            <a:prstGeom prst="line">
              <a:avLst/>
            </a:prstGeom>
            <a:noFill/>
            <a:ln w="381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1" name="Group 60"/>
          <p:cNvGrpSpPr/>
          <p:nvPr/>
        </p:nvGrpSpPr>
        <p:grpSpPr>
          <a:xfrm>
            <a:off x="7369160" y="2042063"/>
            <a:ext cx="3966712" cy="3780514"/>
            <a:chOff x="4572171" y="2304826"/>
            <a:chExt cx="3966712" cy="3780514"/>
          </a:xfrm>
        </p:grpSpPr>
        <p:sp>
          <p:nvSpPr>
            <p:cNvPr id="12" name="Vertical Scroll 11"/>
            <p:cNvSpPr/>
            <p:nvPr/>
          </p:nvSpPr>
          <p:spPr bwMode="auto">
            <a:xfrm>
              <a:off x="4641850" y="2304826"/>
              <a:ext cx="1817370" cy="1314450"/>
            </a:xfrm>
            <a:prstGeom prst="verticalScroll">
              <a:avLst/>
            </a:prstGeom>
            <a:solidFill>
              <a:schemeClr val="tx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Software</a:t>
              </a:r>
            </a:p>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latin typeface="Arial" charset="0"/>
                  <a:cs typeface="Arial" charset="0"/>
                </a:rPr>
                <a:t>Policy</a:t>
              </a:r>
              <a:endParaRPr kumimoji="0" lang="en-US" sz="1600" b="0" i="0" u="none" strike="noStrike" cap="none" normalizeH="0" baseline="0" dirty="0" smtClean="0">
                <a:ln>
                  <a:noFill/>
                </a:ln>
                <a:solidFill>
                  <a:schemeClr val="tx1"/>
                </a:solidFill>
                <a:effectLst/>
                <a:latin typeface="Arial" charset="0"/>
                <a:cs typeface="Arial" charset="0"/>
              </a:endParaRPr>
            </a:p>
          </p:txBody>
        </p:sp>
        <p:sp>
          <p:nvSpPr>
            <p:cNvPr id="13" name="Flowchart: Multidocument 12"/>
            <p:cNvSpPr/>
            <p:nvPr/>
          </p:nvSpPr>
          <p:spPr bwMode="auto">
            <a:xfrm>
              <a:off x="6871447" y="2316592"/>
              <a:ext cx="1667436" cy="1290917"/>
            </a:xfrm>
            <a:prstGeom prst="flowChartMultidocument">
              <a:avLst/>
            </a:prstGeom>
            <a:solidFill>
              <a:schemeClr val="tx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Common</a:t>
              </a:r>
            </a:p>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latin typeface="Arial" charset="0"/>
                  <a:cs typeface="Arial" charset="0"/>
                </a:rPr>
                <a:t>Software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Processes</a:t>
              </a:r>
            </a:p>
          </p:txBody>
        </p:sp>
        <p:cxnSp>
          <p:nvCxnSpPr>
            <p:cNvPr id="15" name="Straight Connector 14"/>
            <p:cNvCxnSpPr>
              <a:stCxn id="12" idx="3"/>
              <a:endCxn id="13" idx="1"/>
            </p:cNvCxnSpPr>
            <p:nvPr/>
          </p:nvCxnSpPr>
          <p:spPr bwMode="auto">
            <a:xfrm>
              <a:off x="6294914" y="2962051"/>
              <a:ext cx="576533"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ight Brace 15"/>
            <p:cNvSpPr/>
            <p:nvPr/>
          </p:nvSpPr>
          <p:spPr bwMode="auto">
            <a:xfrm rot="5400000">
              <a:off x="6263390" y="1741480"/>
              <a:ext cx="584274" cy="3966711"/>
            </a:xfrm>
            <a:prstGeom prst="rightBrace">
              <a:avLst>
                <a:gd name="adj1" fmla="val 8333"/>
                <a:gd name="adj2" fmla="val 50339"/>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grpSp>
          <p:nvGrpSpPr>
            <p:cNvPr id="25" name="Group 24"/>
            <p:cNvGrpSpPr/>
            <p:nvPr/>
          </p:nvGrpSpPr>
          <p:grpSpPr>
            <a:xfrm>
              <a:off x="4623182" y="4360418"/>
              <a:ext cx="1188720" cy="1724922"/>
              <a:chOff x="4475265" y="4354829"/>
              <a:chExt cx="1188720" cy="1724922"/>
            </a:xfrm>
          </p:grpSpPr>
          <p:sp>
            <p:nvSpPr>
              <p:cNvPr id="17" name="Horizontal Scroll 16"/>
              <p:cNvSpPr/>
              <p:nvPr/>
            </p:nvSpPr>
            <p:spPr bwMode="auto">
              <a:xfrm>
                <a:off x="4572170" y="4354829"/>
                <a:ext cx="994911" cy="835735"/>
              </a:xfrm>
              <a:prstGeom prst="horizontalScroll">
                <a:avLst/>
              </a:prstGeom>
              <a:solidFill>
                <a:schemeClr val="accent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Project</a:t>
                </a:r>
              </a:p>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latin typeface="Arial" charset="0"/>
                    <a:cs typeface="Arial" charset="0"/>
                  </a:rPr>
                  <a:t>Plan</a:t>
                </a:r>
                <a:endParaRPr kumimoji="0" lang="en-US" sz="1600" b="0" i="0" u="none" strike="noStrike" cap="none" normalizeH="0" baseline="0" dirty="0" smtClean="0">
                  <a:ln>
                    <a:noFill/>
                  </a:ln>
                  <a:solidFill>
                    <a:schemeClr val="tx1"/>
                  </a:solidFill>
                  <a:effectLst/>
                  <a:latin typeface="Arial" charset="0"/>
                  <a:cs typeface="Arial" charset="0"/>
                </a:endParaRPr>
              </a:p>
            </p:txBody>
          </p:sp>
          <p:sp>
            <p:nvSpPr>
              <p:cNvPr id="22" name="Rounded Rectangle 21"/>
              <p:cNvSpPr/>
              <p:nvPr/>
            </p:nvSpPr>
            <p:spPr bwMode="auto">
              <a:xfrm>
                <a:off x="4475265" y="5359661"/>
                <a:ext cx="1188720" cy="720090"/>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Software</a:t>
                </a:r>
              </a:p>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latin typeface="Arial" charset="0"/>
                    <a:cs typeface="Arial" charset="0"/>
                  </a:rPr>
                  <a:t>Task</a:t>
                </a:r>
                <a:endParaRPr kumimoji="0" lang="en-US" sz="1600" b="0" i="0" u="none" strike="noStrike" cap="none" normalizeH="0" baseline="0" dirty="0" smtClean="0">
                  <a:ln>
                    <a:noFill/>
                  </a:ln>
                  <a:solidFill>
                    <a:schemeClr val="tx1"/>
                  </a:solidFill>
                  <a:effectLst/>
                  <a:latin typeface="Arial" charset="0"/>
                  <a:cs typeface="Arial" charset="0"/>
                </a:endParaRPr>
              </a:p>
            </p:txBody>
          </p:sp>
          <p:cxnSp>
            <p:nvCxnSpPr>
              <p:cNvPr id="24" name="Straight Connector 23"/>
              <p:cNvCxnSpPr/>
              <p:nvPr/>
            </p:nvCxnSpPr>
            <p:spPr bwMode="auto">
              <a:xfrm flipH="1">
                <a:off x="5069625" y="5086097"/>
                <a:ext cx="1" cy="273564"/>
              </a:xfrm>
              <a:prstGeom prst="line">
                <a:avLst/>
              </a:prstGeom>
              <a:noFill/>
              <a:ln w="381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0" name="Group 59"/>
            <p:cNvGrpSpPr/>
            <p:nvPr/>
          </p:nvGrpSpPr>
          <p:grpSpPr>
            <a:xfrm>
              <a:off x="5961167" y="4360418"/>
              <a:ext cx="1188720" cy="1724922"/>
              <a:chOff x="5961167" y="4354829"/>
              <a:chExt cx="1188720" cy="1724922"/>
            </a:xfrm>
          </p:grpSpPr>
          <p:sp>
            <p:nvSpPr>
              <p:cNvPr id="27" name="Horizontal Scroll 26"/>
              <p:cNvSpPr/>
              <p:nvPr/>
            </p:nvSpPr>
            <p:spPr bwMode="auto">
              <a:xfrm>
                <a:off x="6058072" y="4354829"/>
                <a:ext cx="994911" cy="835735"/>
              </a:xfrm>
              <a:prstGeom prst="horizontalScroll">
                <a:avLst/>
              </a:prstGeom>
              <a:solidFill>
                <a:schemeClr val="accent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Project</a:t>
                </a:r>
              </a:p>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latin typeface="Arial" charset="0"/>
                    <a:cs typeface="Arial" charset="0"/>
                  </a:rPr>
                  <a:t>Plan</a:t>
                </a:r>
                <a:endParaRPr kumimoji="0" lang="en-US" sz="1600" b="0" i="0" u="none" strike="noStrike" cap="none" normalizeH="0" baseline="0" dirty="0" smtClean="0">
                  <a:ln>
                    <a:noFill/>
                  </a:ln>
                  <a:solidFill>
                    <a:schemeClr val="tx1"/>
                  </a:solidFill>
                  <a:effectLst/>
                  <a:latin typeface="Arial" charset="0"/>
                  <a:cs typeface="Arial" charset="0"/>
                </a:endParaRPr>
              </a:p>
            </p:txBody>
          </p:sp>
          <p:sp>
            <p:nvSpPr>
              <p:cNvPr id="28" name="Rounded Rectangle 27"/>
              <p:cNvSpPr/>
              <p:nvPr/>
            </p:nvSpPr>
            <p:spPr bwMode="auto">
              <a:xfrm>
                <a:off x="5961167" y="5359661"/>
                <a:ext cx="1188720" cy="720090"/>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Software</a:t>
                </a:r>
              </a:p>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latin typeface="Arial" charset="0"/>
                    <a:cs typeface="Arial" charset="0"/>
                  </a:rPr>
                  <a:t>Task</a:t>
                </a:r>
                <a:endParaRPr kumimoji="0" lang="en-US" sz="1600" b="0" i="0" u="none" strike="noStrike" cap="none" normalizeH="0" baseline="0" dirty="0" smtClean="0">
                  <a:ln>
                    <a:noFill/>
                  </a:ln>
                  <a:solidFill>
                    <a:schemeClr val="tx1"/>
                  </a:solidFill>
                  <a:effectLst/>
                  <a:latin typeface="Arial" charset="0"/>
                  <a:cs typeface="Arial" charset="0"/>
                </a:endParaRPr>
              </a:p>
            </p:txBody>
          </p:sp>
          <p:cxnSp>
            <p:nvCxnSpPr>
              <p:cNvPr id="29" name="Straight Connector 28"/>
              <p:cNvCxnSpPr/>
              <p:nvPr/>
            </p:nvCxnSpPr>
            <p:spPr bwMode="auto">
              <a:xfrm flipH="1">
                <a:off x="6555527" y="5086097"/>
                <a:ext cx="1" cy="273564"/>
              </a:xfrm>
              <a:prstGeom prst="line">
                <a:avLst/>
              </a:prstGeom>
              <a:noFill/>
              <a:ln w="381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7" name="Group 56"/>
            <p:cNvGrpSpPr/>
            <p:nvPr/>
          </p:nvGrpSpPr>
          <p:grpSpPr>
            <a:xfrm>
              <a:off x="7297523" y="4360418"/>
              <a:ext cx="1188720" cy="1724922"/>
              <a:chOff x="7270629" y="4360418"/>
              <a:chExt cx="1188720" cy="1724922"/>
            </a:xfrm>
          </p:grpSpPr>
          <p:sp>
            <p:nvSpPr>
              <p:cNvPr id="31" name="Horizontal Scroll 30"/>
              <p:cNvSpPr/>
              <p:nvPr/>
            </p:nvSpPr>
            <p:spPr bwMode="auto">
              <a:xfrm>
                <a:off x="7367534" y="4360418"/>
                <a:ext cx="994911" cy="835735"/>
              </a:xfrm>
              <a:prstGeom prst="horizontalScroll">
                <a:avLst/>
              </a:prstGeom>
              <a:solidFill>
                <a:schemeClr val="accent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Project</a:t>
                </a:r>
              </a:p>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latin typeface="Arial" charset="0"/>
                    <a:cs typeface="Arial" charset="0"/>
                  </a:rPr>
                  <a:t>Plan</a:t>
                </a:r>
                <a:endParaRPr kumimoji="0" lang="en-US" sz="1600" b="0" i="0" u="none" strike="noStrike" cap="none" normalizeH="0" baseline="0" dirty="0" smtClean="0">
                  <a:ln>
                    <a:noFill/>
                  </a:ln>
                  <a:solidFill>
                    <a:schemeClr val="tx1"/>
                  </a:solidFill>
                  <a:effectLst/>
                  <a:latin typeface="Arial" charset="0"/>
                  <a:cs typeface="Arial" charset="0"/>
                </a:endParaRPr>
              </a:p>
            </p:txBody>
          </p:sp>
          <p:sp>
            <p:nvSpPr>
              <p:cNvPr id="32" name="Rounded Rectangle 31"/>
              <p:cNvSpPr/>
              <p:nvPr/>
            </p:nvSpPr>
            <p:spPr bwMode="auto">
              <a:xfrm>
                <a:off x="7270629" y="5365250"/>
                <a:ext cx="1188720" cy="720090"/>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Software</a:t>
                </a:r>
              </a:p>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latin typeface="Arial" charset="0"/>
                    <a:cs typeface="Arial" charset="0"/>
                  </a:rPr>
                  <a:t>Task</a:t>
                </a:r>
                <a:endParaRPr kumimoji="0" lang="en-US" sz="1600" b="0" i="0" u="none" strike="noStrike" cap="none" normalizeH="0" baseline="0" dirty="0" smtClean="0">
                  <a:ln>
                    <a:noFill/>
                  </a:ln>
                  <a:solidFill>
                    <a:schemeClr val="tx1"/>
                  </a:solidFill>
                  <a:effectLst/>
                  <a:latin typeface="Arial" charset="0"/>
                  <a:cs typeface="Arial" charset="0"/>
                </a:endParaRPr>
              </a:p>
            </p:txBody>
          </p:sp>
          <p:cxnSp>
            <p:nvCxnSpPr>
              <p:cNvPr id="33" name="Straight Connector 32"/>
              <p:cNvCxnSpPr/>
              <p:nvPr/>
            </p:nvCxnSpPr>
            <p:spPr bwMode="auto">
              <a:xfrm flipH="1">
                <a:off x="7864989" y="5091686"/>
                <a:ext cx="1" cy="273564"/>
              </a:xfrm>
              <a:prstGeom prst="line">
                <a:avLst/>
              </a:prstGeom>
              <a:noFill/>
              <a:ln w="381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3" name="Freeform 52"/>
            <p:cNvSpPr/>
            <p:nvPr/>
          </p:nvSpPr>
          <p:spPr bwMode="auto">
            <a:xfrm>
              <a:off x="6545039" y="3939856"/>
              <a:ext cx="1319950" cy="547763"/>
            </a:xfrm>
            <a:custGeom>
              <a:avLst/>
              <a:gdLst>
                <a:gd name="connsiteX0" fmla="*/ 0 w 739588"/>
                <a:gd name="connsiteY0" fmla="*/ 0 h 726141"/>
                <a:gd name="connsiteX1" fmla="*/ 0 w 739588"/>
                <a:gd name="connsiteY1" fmla="*/ 336176 h 726141"/>
                <a:gd name="connsiteX2" fmla="*/ 739588 w 739588"/>
                <a:gd name="connsiteY2" fmla="*/ 336176 h 726141"/>
                <a:gd name="connsiteX3" fmla="*/ 739588 w 739588"/>
                <a:gd name="connsiteY3" fmla="*/ 726141 h 726141"/>
              </a:gdLst>
              <a:ahLst/>
              <a:cxnLst>
                <a:cxn ang="0">
                  <a:pos x="connsiteX0" y="connsiteY0"/>
                </a:cxn>
                <a:cxn ang="0">
                  <a:pos x="connsiteX1" y="connsiteY1"/>
                </a:cxn>
                <a:cxn ang="0">
                  <a:pos x="connsiteX2" y="connsiteY2"/>
                </a:cxn>
                <a:cxn ang="0">
                  <a:pos x="connsiteX3" y="connsiteY3"/>
                </a:cxn>
              </a:cxnLst>
              <a:rect l="l" t="t" r="r" b="b"/>
              <a:pathLst>
                <a:path w="739588" h="726141">
                  <a:moveTo>
                    <a:pt x="0" y="0"/>
                  </a:moveTo>
                  <a:lnTo>
                    <a:pt x="0" y="336176"/>
                  </a:lnTo>
                  <a:lnTo>
                    <a:pt x="739588" y="336176"/>
                  </a:lnTo>
                  <a:lnTo>
                    <a:pt x="739588" y="726141"/>
                  </a:lnTo>
                </a:path>
              </a:pathLst>
            </a:custGeom>
            <a:noFill/>
            <a:ln w="381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54" name="Freeform 53"/>
            <p:cNvSpPr/>
            <p:nvPr/>
          </p:nvSpPr>
          <p:spPr bwMode="auto">
            <a:xfrm flipH="1">
              <a:off x="5225089" y="3934945"/>
              <a:ext cx="1319950" cy="547763"/>
            </a:xfrm>
            <a:custGeom>
              <a:avLst/>
              <a:gdLst>
                <a:gd name="connsiteX0" fmla="*/ 0 w 739588"/>
                <a:gd name="connsiteY0" fmla="*/ 0 h 726141"/>
                <a:gd name="connsiteX1" fmla="*/ 0 w 739588"/>
                <a:gd name="connsiteY1" fmla="*/ 336176 h 726141"/>
                <a:gd name="connsiteX2" fmla="*/ 739588 w 739588"/>
                <a:gd name="connsiteY2" fmla="*/ 336176 h 726141"/>
                <a:gd name="connsiteX3" fmla="*/ 739588 w 739588"/>
                <a:gd name="connsiteY3" fmla="*/ 726141 h 726141"/>
              </a:gdLst>
              <a:ahLst/>
              <a:cxnLst>
                <a:cxn ang="0">
                  <a:pos x="connsiteX0" y="connsiteY0"/>
                </a:cxn>
                <a:cxn ang="0">
                  <a:pos x="connsiteX1" y="connsiteY1"/>
                </a:cxn>
                <a:cxn ang="0">
                  <a:pos x="connsiteX2" y="connsiteY2"/>
                </a:cxn>
                <a:cxn ang="0">
                  <a:pos x="connsiteX3" y="connsiteY3"/>
                </a:cxn>
              </a:cxnLst>
              <a:rect l="l" t="t" r="r" b="b"/>
              <a:pathLst>
                <a:path w="739588" h="726141">
                  <a:moveTo>
                    <a:pt x="0" y="0"/>
                  </a:moveTo>
                  <a:lnTo>
                    <a:pt x="0" y="336176"/>
                  </a:lnTo>
                  <a:lnTo>
                    <a:pt x="739588" y="336176"/>
                  </a:lnTo>
                  <a:lnTo>
                    <a:pt x="739588" y="726141"/>
                  </a:lnTo>
                </a:path>
              </a:pathLst>
            </a:custGeom>
            <a:noFill/>
            <a:ln w="381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cxnSp>
          <p:nvCxnSpPr>
            <p:cNvPr id="56" name="Straight Arrow Connector 55"/>
            <p:cNvCxnSpPr/>
            <p:nvPr/>
          </p:nvCxnSpPr>
          <p:spPr bwMode="auto">
            <a:xfrm>
              <a:off x="6550690" y="3934945"/>
              <a:ext cx="9675" cy="524351"/>
            </a:xfrm>
            <a:prstGeom prst="straightConnector1">
              <a:avLst/>
            </a:prstGeom>
            <a:noFill/>
            <a:ln w="381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6030476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LPR 7120.2B In-Depth: Appendix G</a:t>
            </a:r>
            <a:endParaRPr lang="en-US" dirty="0"/>
          </a:p>
        </p:txBody>
      </p:sp>
      <p:sp>
        <p:nvSpPr>
          <p:cNvPr id="3" name="Content Placeholder 2"/>
          <p:cNvSpPr>
            <a:spLocks noGrp="1"/>
          </p:cNvSpPr>
          <p:nvPr>
            <p:ph idx="1"/>
          </p:nvPr>
        </p:nvSpPr>
        <p:spPr/>
        <p:txBody>
          <a:bodyPr/>
          <a:lstStyle/>
          <a:p>
            <a:r>
              <a:rPr lang="en-US" dirty="0" smtClean="0"/>
              <a:t>Provides a “Reader’s </a:t>
            </a:r>
            <a:r>
              <a:rPr lang="en-US" dirty="0"/>
              <a:t>D</a:t>
            </a:r>
            <a:r>
              <a:rPr lang="en-US" dirty="0" smtClean="0"/>
              <a:t>igest” representation of NPR 7150.2B for projects that are Class E or Class D and not safety-critical</a:t>
            </a:r>
          </a:p>
          <a:p>
            <a:pPr lvl="1"/>
            <a:r>
              <a:rPr lang="en-US" dirty="0"/>
              <a:t>Class E is two pages</a:t>
            </a:r>
          </a:p>
          <a:p>
            <a:pPr lvl="1"/>
            <a:r>
              <a:rPr lang="en-US" dirty="0"/>
              <a:t>Class D (and not safety-critical) is five </a:t>
            </a:r>
            <a:r>
              <a:rPr lang="en-US" dirty="0" smtClean="0"/>
              <a:t>pages</a:t>
            </a:r>
          </a:p>
          <a:p>
            <a:pPr lvl="1"/>
            <a:r>
              <a:rPr lang="en-US" dirty="0" smtClean="0"/>
              <a:t>Projects can use Appendix G as a substitute for NPR 7150.2B</a:t>
            </a:r>
            <a:endParaRPr lang="en-US" dirty="0"/>
          </a:p>
          <a:p>
            <a:r>
              <a:rPr lang="en-US" dirty="0" smtClean="0"/>
              <a:t>NPR 7150.2B requirements provided in an information-mapped format like prior LMS-CP-7150.x series</a:t>
            </a:r>
          </a:p>
          <a:p>
            <a:pPr lvl="1"/>
            <a:r>
              <a:rPr lang="en-US" dirty="0" smtClean="0"/>
              <a:t>A graphical flow of “steps”</a:t>
            </a:r>
          </a:p>
          <a:p>
            <a:pPr lvl="1"/>
            <a:r>
              <a:rPr lang="en-US" dirty="0" smtClean="0"/>
              <a:t>A step-action table to detail each step</a:t>
            </a:r>
          </a:p>
          <a:p>
            <a:r>
              <a:rPr lang="en-US" dirty="0" smtClean="0"/>
              <a:t>Covers project requirements assignable to either civil service or suppliers</a:t>
            </a:r>
          </a:p>
          <a:p>
            <a:pPr lvl="1"/>
            <a:r>
              <a:rPr lang="en-US" dirty="0" smtClean="0"/>
              <a:t>The first step covers the Government activity detailed in Chapters 2 &amp; 3</a:t>
            </a:r>
          </a:p>
          <a:p>
            <a:pPr lvl="1"/>
            <a:r>
              <a:rPr lang="en-US" dirty="0" smtClean="0"/>
              <a:t>Therefore this appendix can be used as a reference in acquisitions</a:t>
            </a:r>
          </a:p>
        </p:txBody>
      </p:sp>
    </p:spTree>
    <p:extLst>
      <p:ext uri="{BB962C8B-B14F-4D97-AF65-F5344CB8AC3E}">
        <p14:creationId xmlns:p14="http://schemas.microsoft.com/office/powerpoint/2010/main" val="23327235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Get Help on LPR 7150.2B?</a:t>
            </a:r>
            <a:endParaRPr lang="en-US" dirty="0"/>
          </a:p>
        </p:txBody>
      </p:sp>
      <p:sp>
        <p:nvSpPr>
          <p:cNvPr id="3" name="Content Placeholder 2"/>
          <p:cNvSpPr>
            <a:spLocks noGrp="1"/>
          </p:cNvSpPr>
          <p:nvPr>
            <p:ph idx="1"/>
          </p:nvPr>
        </p:nvSpPr>
        <p:spPr/>
        <p:txBody>
          <a:bodyPr/>
          <a:lstStyle/>
          <a:p>
            <a:r>
              <a:rPr lang="en-US" dirty="0" smtClean="0"/>
              <a:t>Contact your </a:t>
            </a:r>
            <a:r>
              <a:rPr lang="en-US" dirty="0"/>
              <a:t>D</a:t>
            </a:r>
            <a:r>
              <a:rPr lang="en-US" dirty="0" smtClean="0"/>
              <a:t>irectorate SEPG Representative</a:t>
            </a:r>
          </a:p>
          <a:p>
            <a:pPr lvl="1"/>
            <a:r>
              <a:rPr lang="en-US" dirty="0" smtClean="0"/>
              <a:t>The list of Directorate SEPG Representatives </a:t>
            </a:r>
            <a:r>
              <a:rPr lang="en-US" dirty="0"/>
              <a:t>is found </a:t>
            </a:r>
            <a:r>
              <a:rPr lang="en-US" dirty="0" smtClean="0"/>
              <a:t>on the home page of the LaRC Software Engineering web-site </a:t>
            </a:r>
            <a:r>
              <a:rPr lang="en-US" dirty="0" smtClean="0">
                <a:hlinkClick r:id="rId3"/>
              </a:rPr>
              <a:t>http://sw-eng.larc.nasa.gov</a:t>
            </a:r>
            <a:r>
              <a:rPr lang="en-US" dirty="0" smtClean="0"/>
              <a:t> </a:t>
            </a:r>
          </a:p>
          <a:p>
            <a:r>
              <a:rPr lang="en-US" dirty="0" smtClean="0"/>
              <a:t>Send an e-mail to </a:t>
            </a:r>
            <a:r>
              <a:rPr lang="en-US" dirty="0" smtClean="0">
                <a:hlinkClick r:id="rId4"/>
              </a:rPr>
              <a:t>larc-dl-support-sepg-help@mail.nasa.gov</a:t>
            </a:r>
            <a:r>
              <a:rPr lang="en-US" dirty="0" smtClean="0"/>
              <a:t> </a:t>
            </a:r>
          </a:p>
          <a:p>
            <a:r>
              <a:rPr lang="en-US" dirty="0" smtClean="0"/>
              <a:t>The SEPG help line</a:t>
            </a:r>
          </a:p>
          <a:p>
            <a:pPr lvl="1"/>
            <a:r>
              <a:rPr lang="en-US" dirty="0" smtClean="0"/>
              <a:t>Also listed on the home page of the LaRC Software Engineering web-site</a:t>
            </a:r>
          </a:p>
          <a:p>
            <a:endParaRPr lang="en-US" dirty="0"/>
          </a:p>
          <a:p>
            <a:pPr lvl="1"/>
            <a:endParaRPr lang="en-US" dirty="0"/>
          </a:p>
        </p:txBody>
      </p:sp>
    </p:spTree>
    <p:extLst>
      <p:ext uri="{BB962C8B-B14F-4D97-AF65-F5344CB8AC3E}">
        <p14:creationId xmlns:p14="http://schemas.microsoft.com/office/powerpoint/2010/main" val="23977037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670300" y="990600"/>
            <a:ext cx="4953000" cy="4953000"/>
          </a:xfrm>
        </p:spPr>
      </p:pic>
      <p:sp>
        <p:nvSpPr>
          <p:cNvPr id="6" name="Rectangle 5"/>
          <p:cNvSpPr/>
          <p:nvPr/>
        </p:nvSpPr>
        <p:spPr bwMode="auto">
          <a:xfrm>
            <a:off x="3850105" y="4860758"/>
            <a:ext cx="4459706" cy="513347"/>
          </a:xfrm>
          <a:prstGeom prst="rect">
            <a:avLst/>
          </a:prstGeom>
          <a:solidFill>
            <a:schemeClr val="bg1"/>
          </a:solidFill>
          <a:ln w="12700" cap="flat" cmpd="sng" algn="ctr">
            <a:no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8538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Changed? (1/2)</a:t>
            </a:r>
            <a:endParaRPr lang="en-US" dirty="0"/>
          </a:p>
        </p:txBody>
      </p:sp>
      <p:sp>
        <p:nvSpPr>
          <p:cNvPr id="3" name="Content Placeholder 2"/>
          <p:cNvSpPr>
            <a:spLocks noGrp="1"/>
          </p:cNvSpPr>
          <p:nvPr>
            <p:ph idx="1"/>
          </p:nvPr>
        </p:nvSpPr>
        <p:spPr/>
        <p:txBody>
          <a:bodyPr/>
          <a:lstStyle/>
          <a:p>
            <a:r>
              <a:rPr lang="en-US" dirty="0" smtClean="0"/>
              <a:t>Responding to major changes in NPR 7150.2B</a:t>
            </a:r>
          </a:p>
          <a:p>
            <a:pPr lvl="1"/>
            <a:r>
              <a:rPr lang="en-US" dirty="0" smtClean="0"/>
              <a:t>Tailoring authority moved from center-level with </a:t>
            </a:r>
            <a:r>
              <a:rPr lang="en-US" dirty="0"/>
              <a:t>H</a:t>
            </a:r>
            <a:r>
              <a:rPr lang="en-US" dirty="0" smtClean="0"/>
              <a:t>eadquarters concurrence to project-level with technical authority approval</a:t>
            </a:r>
          </a:p>
          <a:p>
            <a:pPr lvl="1"/>
            <a:r>
              <a:rPr lang="en-US" dirty="0" smtClean="0"/>
              <a:t>Technical documentation content demoted to guidance and moved to the NASA Software Engineering Handbook</a:t>
            </a:r>
          </a:p>
          <a:p>
            <a:pPr lvl="1"/>
            <a:r>
              <a:rPr lang="en-US" dirty="0" smtClean="0"/>
              <a:t>Centers required to maintain cost repositories for Class A, B, and C software</a:t>
            </a:r>
          </a:p>
          <a:p>
            <a:r>
              <a:rPr lang="en-US" dirty="0" smtClean="0"/>
              <a:t>Responding to changes requested by organizational units (OU)</a:t>
            </a:r>
          </a:p>
          <a:p>
            <a:pPr lvl="1"/>
            <a:r>
              <a:rPr lang="en-US" dirty="0" smtClean="0"/>
              <a:t>Centralize the technical document content from LMS-CP-7150.x series to LPR 7150.2</a:t>
            </a:r>
          </a:p>
          <a:p>
            <a:pPr lvl="1"/>
            <a:r>
              <a:rPr lang="en-US" dirty="0" smtClean="0"/>
              <a:t>Segregate ‘programmatic’ from ‘lifecycle’ requirements in LMS-CP-7150.x series</a:t>
            </a:r>
          </a:p>
          <a:p>
            <a:pPr lvl="2"/>
            <a:r>
              <a:rPr lang="en-US" dirty="0" smtClean="0"/>
              <a:t>Langley rarely flows ‘programmatic’ requirements to contracts</a:t>
            </a:r>
          </a:p>
          <a:p>
            <a:pPr lvl="1"/>
            <a:r>
              <a:rPr lang="en-US" dirty="0" smtClean="0"/>
              <a:t>Using one approved compliance matrix for an application domain within the OU</a:t>
            </a:r>
          </a:p>
          <a:p>
            <a:pPr lvl="1"/>
            <a:r>
              <a:rPr lang="en-US" dirty="0" smtClean="0"/>
              <a:t>Permit delegation of technical authority for software to branch heads or other software discipline leads in the OU per LPR 7120.4 LaRC Technical Authority Implementation Plan</a:t>
            </a:r>
          </a:p>
          <a:p>
            <a:pPr lvl="1"/>
            <a:r>
              <a:rPr lang="en-US" dirty="0"/>
              <a:t>Insert engineering responsibilities for the software release </a:t>
            </a:r>
            <a:r>
              <a:rPr lang="en-US" dirty="0" smtClean="0"/>
              <a:t>process	</a:t>
            </a:r>
            <a:endParaRPr lang="en-US" dirty="0"/>
          </a:p>
        </p:txBody>
      </p:sp>
    </p:spTree>
    <p:extLst>
      <p:ext uri="{BB962C8B-B14F-4D97-AF65-F5344CB8AC3E}">
        <p14:creationId xmlns:p14="http://schemas.microsoft.com/office/powerpoint/2010/main" val="975874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Has Changed? </a:t>
            </a:r>
            <a:r>
              <a:rPr lang="en-US" dirty="0" smtClean="0"/>
              <a:t>(2/2</a:t>
            </a:r>
            <a:r>
              <a:rPr lang="en-US" dirty="0"/>
              <a:t>)</a:t>
            </a:r>
          </a:p>
        </p:txBody>
      </p:sp>
      <p:sp>
        <p:nvSpPr>
          <p:cNvPr id="3" name="Content Placeholder 2"/>
          <p:cNvSpPr>
            <a:spLocks noGrp="1"/>
          </p:cNvSpPr>
          <p:nvPr>
            <p:ph idx="1"/>
          </p:nvPr>
        </p:nvSpPr>
        <p:spPr/>
        <p:txBody>
          <a:bodyPr/>
          <a:lstStyle/>
          <a:p>
            <a:r>
              <a:rPr lang="en-US" dirty="0"/>
              <a:t>LMS-CP-7150.x series is cancelled</a:t>
            </a:r>
          </a:p>
          <a:p>
            <a:pPr lvl="1"/>
            <a:r>
              <a:rPr lang="en-US" dirty="0"/>
              <a:t>Part of the Center tailoring under NPR 7150.2A</a:t>
            </a:r>
          </a:p>
          <a:p>
            <a:pPr lvl="1"/>
            <a:r>
              <a:rPr lang="en-US" dirty="0"/>
              <a:t>Technical documentation content was moved to LPR 7150.2B Appendix E</a:t>
            </a:r>
          </a:p>
          <a:p>
            <a:pPr lvl="1"/>
            <a:r>
              <a:rPr lang="en-US" dirty="0"/>
              <a:t>Requirements that are a Government responsibility were moved to LPR 7150.2B</a:t>
            </a:r>
          </a:p>
          <a:p>
            <a:pPr lvl="2"/>
            <a:r>
              <a:rPr lang="en-US" dirty="0"/>
              <a:t>LPR 7150.2B refers the project to NPR 7150.2B for </a:t>
            </a:r>
            <a:r>
              <a:rPr lang="en-US" dirty="0" smtClean="0"/>
              <a:t>remaining requirements</a:t>
            </a:r>
            <a:endParaRPr lang="en-US" dirty="0"/>
          </a:p>
          <a:p>
            <a:pPr lvl="1"/>
            <a:r>
              <a:rPr lang="en-US" dirty="0" smtClean="0"/>
              <a:t>LMS-CPs for Class </a:t>
            </a:r>
            <a:r>
              <a:rPr lang="en-US" dirty="0"/>
              <a:t>D </a:t>
            </a:r>
            <a:r>
              <a:rPr lang="en-US" dirty="0" smtClean="0"/>
              <a:t>and Class </a:t>
            </a:r>
            <a:r>
              <a:rPr lang="en-US" dirty="0"/>
              <a:t>E Software were combined into LPR 7150.2B Appendix </a:t>
            </a:r>
            <a:r>
              <a:rPr lang="en-US" dirty="0" smtClean="0"/>
              <a:t>G</a:t>
            </a:r>
          </a:p>
          <a:p>
            <a:r>
              <a:rPr lang="en-US" dirty="0" smtClean="0"/>
              <a:t>Compliance Matrices now trace directly to NPR 7150.2B requirements </a:t>
            </a:r>
          </a:p>
          <a:p>
            <a:r>
              <a:rPr lang="en-US" dirty="0" smtClean="0"/>
              <a:t>LPR 7150.2B introduces ‘project portfolios’ to bundle projects using common processes under one compliance matrix</a:t>
            </a:r>
          </a:p>
          <a:p>
            <a:r>
              <a:rPr lang="en-US" dirty="0" smtClean="0"/>
              <a:t>LPR 7150.2B introduces ‘NASA Software Lead’ role to manage NPR 7150.2B requirements that are the Government’s responsibility</a:t>
            </a:r>
          </a:p>
          <a:p>
            <a:r>
              <a:rPr lang="en-US" dirty="0" smtClean="0"/>
              <a:t>LPR 7150.2B formalizes the role of Center Software Assurance Manager for independent assessment of software class and safety-criticality</a:t>
            </a:r>
            <a:endParaRPr lang="en-US" dirty="0"/>
          </a:p>
          <a:p>
            <a:endParaRPr lang="en-US" dirty="0"/>
          </a:p>
          <a:p>
            <a:endParaRPr lang="en-US" dirty="0"/>
          </a:p>
        </p:txBody>
      </p:sp>
    </p:spTree>
    <p:extLst>
      <p:ext uri="{BB962C8B-B14F-4D97-AF65-F5344CB8AC3E}">
        <p14:creationId xmlns:p14="http://schemas.microsoft.com/office/powerpoint/2010/main" val="3127273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auto">
          <a:xfrm>
            <a:off x="8378006" y="1280652"/>
            <a:ext cx="2610010" cy="1089212"/>
          </a:xfrm>
          <a:prstGeom prst="roundRect">
            <a:avLst/>
          </a:prstGeom>
          <a:solidFill>
            <a:schemeClr val="tx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5" name="Rounded Rectangle 4"/>
          <p:cNvSpPr/>
          <p:nvPr/>
        </p:nvSpPr>
        <p:spPr bwMode="auto">
          <a:xfrm>
            <a:off x="4608349" y="2926080"/>
            <a:ext cx="2610010" cy="1089212"/>
          </a:xfrm>
          <a:prstGeom prst="roundRect">
            <a:avLst/>
          </a:prstGeom>
          <a:solidFill>
            <a:schemeClr val="bg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2" name="Title 1"/>
          <p:cNvSpPr>
            <a:spLocks noGrp="1"/>
          </p:cNvSpPr>
          <p:nvPr>
            <p:ph type="title"/>
          </p:nvPr>
        </p:nvSpPr>
        <p:spPr/>
        <p:txBody>
          <a:bodyPr/>
          <a:lstStyle/>
          <a:p>
            <a:r>
              <a:rPr lang="en-US" dirty="0" smtClean="0"/>
              <a:t>Document Relationships</a:t>
            </a:r>
            <a:endParaRPr lang="en-US" dirty="0"/>
          </a:p>
        </p:txBody>
      </p:sp>
      <p:sp>
        <p:nvSpPr>
          <p:cNvPr id="4" name="TextBox 3"/>
          <p:cNvSpPr txBox="1"/>
          <p:nvPr/>
        </p:nvSpPr>
        <p:spPr>
          <a:xfrm>
            <a:off x="4608349" y="3039799"/>
            <a:ext cx="2610010" cy="861774"/>
          </a:xfrm>
          <a:prstGeom prst="rect">
            <a:avLst/>
          </a:prstGeom>
          <a:noFill/>
          <a:ln w="12700" cap="rnd">
            <a:noFill/>
            <a:bevel/>
          </a:ln>
        </p:spPr>
        <p:txBody>
          <a:bodyPr wrap="none" rtlCol="0">
            <a:spAutoFit/>
          </a:bodyPr>
          <a:lstStyle/>
          <a:p>
            <a:pPr algn="ctr"/>
            <a:r>
              <a:rPr lang="en-US" dirty="0" smtClean="0"/>
              <a:t>LPR 7150.2B</a:t>
            </a:r>
          </a:p>
          <a:p>
            <a:pPr algn="ctr"/>
            <a:r>
              <a:rPr lang="en-US" sz="1600" dirty="0" smtClean="0"/>
              <a:t>Langley Software </a:t>
            </a:r>
          </a:p>
          <a:p>
            <a:pPr algn="ctr"/>
            <a:r>
              <a:rPr lang="en-US" sz="1600" dirty="0" smtClean="0"/>
              <a:t>Engineering Requirements</a:t>
            </a:r>
            <a:endParaRPr lang="en-US" sz="1600" dirty="0"/>
          </a:p>
        </p:txBody>
      </p:sp>
      <p:sp>
        <p:nvSpPr>
          <p:cNvPr id="6" name="Rounded Rectangle 5"/>
          <p:cNvSpPr/>
          <p:nvPr/>
        </p:nvSpPr>
        <p:spPr bwMode="auto">
          <a:xfrm>
            <a:off x="4608349" y="1281178"/>
            <a:ext cx="2610010" cy="1089212"/>
          </a:xfrm>
          <a:prstGeom prst="roundRect">
            <a:avLst/>
          </a:prstGeom>
          <a:solidFill>
            <a:schemeClr val="tx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 name="TextBox 6"/>
          <p:cNvSpPr txBox="1"/>
          <p:nvPr/>
        </p:nvSpPr>
        <p:spPr>
          <a:xfrm>
            <a:off x="4608349" y="1394897"/>
            <a:ext cx="2610010" cy="861774"/>
          </a:xfrm>
          <a:prstGeom prst="rect">
            <a:avLst/>
          </a:prstGeom>
          <a:noFill/>
        </p:spPr>
        <p:txBody>
          <a:bodyPr wrap="none" rtlCol="0">
            <a:spAutoFit/>
          </a:bodyPr>
          <a:lstStyle/>
          <a:p>
            <a:pPr algn="ctr"/>
            <a:r>
              <a:rPr lang="en-US" dirty="0" smtClean="0"/>
              <a:t>NPR 7150.2B</a:t>
            </a:r>
            <a:br>
              <a:rPr lang="en-US" dirty="0" smtClean="0"/>
            </a:br>
            <a:r>
              <a:rPr lang="en-US" sz="1600" dirty="0" smtClean="0"/>
              <a:t>NASA Software</a:t>
            </a:r>
            <a:br>
              <a:rPr lang="en-US" sz="1600" dirty="0" smtClean="0"/>
            </a:br>
            <a:r>
              <a:rPr lang="en-US" sz="1600" dirty="0" smtClean="0"/>
              <a:t>Engineering Requirements</a:t>
            </a:r>
            <a:endParaRPr lang="en-US" dirty="0"/>
          </a:p>
        </p:txBody>
      </p:sp>
      <p:cxnSp>
        <p:nvCxnSpPr>
          <p:cNvPr id="9" name="Straight Arrow Connector 8"/>
          <p:cNvCxnSpPr/>
          <p:nvPr/>
        </p:nvCxnSpPr>
        <p:spPr bwMode="auto">
          <a:xfrm flipV="1">
            <a:off x="5913354" y="2370390"/>
            <a:ext cx="0" cy="555690"/>
          </a:xfrm>
          <a:prstGeom prst="straightConnector1">
            <a:avLst/>
          </a:prstGeom>
          <a:noFill/>
          <a:ln w="254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8616052" y="1378982"/>
            <a:ext cx="2133918" cy="892552"/>
          </a:xfrm>
          <a:prstGeom prst="rect">
            <a:avLst/>
          </a:prstGeom>
          <a:noFill/>
        </p:spPr>
        <p:txBody>
          <a:bodyPr wrap="none" rtlCol="0">
            <a:spAutoFit/>
          </a:bodyPr>
          <a:lstStyle/>
          <a:p>
            <a:pPr algn="ctr"/>
            <a:r>
              <a:rPr lang="en-US" dirty="0" smtClean="0"/>
              <a:t>NASA-STD-8739.8</a:t>
            </a:r>
          </a:p>
          <a:p>
            <a:pPr algn="ctr"/>
            <a:r>
              <a:rPr lang="en-US" sz="1600" dirty="0" smtClean="0"/>
              <a:t>Software Assurance</a:t>
            </a:r>
          </a:p>
          <a:p>
            <a:pPr algn="ctr"/>
            <a:r>
              <a:rPr lang="en-US" sz="1600" dirty="0" smtClean="0"/>
              <a:t>Standard</a:t>
            </a:r>
            <a:endParaRPr lang="en-US" sz="1600" dirty="0"/>
          </a:p>
        </p:txBody>
      </p:sp>
      <p:cxnSp>
        <p:nvCxnSpPr>
          <p:cNvPr id="13" name="Straight Arrow Connector 12"/>
          <p:cNvCxnSpPr>
            <a:stCxn id="7" idx="3"/>
            <a:endCxn id="11" idx="1"/>
          </p:cNvCxnSpPr>
          <p:nvPr/>
        </p:nvCxnSpPr>
        <p:spPr bwMode="auto">
          <a:xfrm flipV="1">
            <a:off x="7218359" y="1825258"/>
            <a:ext cx="1159647" cy="526"/>
          </a:xfrm>
          <a:prstGeom prst="straightConnector1">
            <a:avLst/>
          </a:prstGeom>
          <a:noFill/>
          <a:ln w="25400" cap="flat" cmpd="sng" algn="ctr">
            <a:solidFill>
              <a:schemeClr val="tx1"/>
            </a:solidFill>
            <a:prstDash val="dash"/>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3"/>
          <p:cNvSpPr txBox="1"/>
          <p:nvPr/>
        </p:nvSpPr>
        <p:spPr>
          <a:xfrm>
            <a:off x="7374649" y="1504034"/>
            <a:ext cx="792205" cy="307777"/>
          </a:xfrm>
          <a:prstGeom prst="rect">
            <a:avLst/>
          </a:prstGeom>
          <a:noFill/>
        </p:spPr>
        <p:txBody>
          <a:bodyPr wrap="none" rtlCol="0">
            <a:spAutoFit/>
          </a:bodyPr>
          <a:lstStyle/>
          <a:p>
            <a:r>
              <a:rPr lang="en-US" sz="1400" dirty="0" smtClean="0"/>
              <a:t>invokes</a:t>
            </a:r>
            <a:endParaRPr lang="en-US" sz="1400" dirty="0"/>
          </a:p>
        </p:txBody>
      </p:sp>
      <p:sp>
        <p:nvSpPr>
          <p:cNvPr id="15" name="Rounded Rectangle 14"/>
          <p:cNvSpPr/>
          <p:nvPr/>
        </p:nvSpPr>
        <p:spPr bwMode="auto">
          <a:xfrm>
            <a:off x="838692" y="1267205"/>
            <a:ext cx="2610010" cy="1089212"/>
          </a:xfrm>
          <a:prstGeom prst="roundRect">
            <a:avLst/>
          </a:prstGeom>
          <a:solidFill>
            <a:schemeClr val="tx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6" name="TextBox 15"/>
          <p:cNvSpPr txBox="1"/>
          <p:nvPr/>
        </p:nvSpPr>
        <p:spPr>
          <a:xfrm>
            <a:off x="1025988" y="1394897"/>
            <a:ext cx="2262159" cy="861774"/>
          </a:xfrm>
          <a:prstGeom prst="rect">
            <a:avLst/>
          </a:prstGeom>
          <a:noFill/>
        </p:spPr>
        <p:txBody>
          <a:bodyPr wrap="none" rtlCol="0">
            <a:spAutoFit/>
          </a:bodyPr>
          <a:lstStyle/>
          <a:p>
            <a:pPr algn="ctr"/>
            <a:r>
              <a:rPr lang="en-US" dirty="0" smtClean="0"/>
              <a:t>NASA-STD-8719.13</a:t>
            </a:r>
          </a:p>
          <a:p>
            <a:pPr algn="ctr"/>
            <a:r>
              <a:rPr lang="en-US" sz="1600" dirty="0" smtClean="0"/>
              <a:t>Software Safety</a:t>
            </a:r>
          </a:p>
          <a:p>
            <a:pPr algn="ctr"/>
            <a:r>
              <a:rPr lang="en-US" sz="1600" dirty="0" smtClean="0"/>
              <a:t>Standard</a:t>
            </a:r>
            <a:endParaRPr lang="en-US" sz="1600" dirty="0"/>
          </a:p>
        </p:txBody>
      </p:sp>
      <p:cxnSp>
        <p:nvCxnSpPr>
          <p:cNvPr id="17" name="Straight Arrow Connector 16"/>
          <p:cNvCxnSpPr/>
          <p:nvPr/>
        </p:nvCxnSpPr>
        <p:spPr bwMode="auto">
          <a:xfrm flipH="1" flipV="1">
            <a:off x="3448702" y="1811811"/>
            <a:ext cx="1159647" cy="526"/>
          </a:xfrm>
          <a:prstGeom prst="straightConnector1">
            <a:avLst/>
          </a:prstGeom>
          <a:noFill/>
          <a:ln w="25400" cap="flat" cmpd="sng" algn="ctr">
            <a:solidFill>
              <a:schemeClr val="tx1"/>
            </a:solidFill>
            <a:prstDash val="dash"/>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p:cNvSpPr txBox="1"/>
          <p:nvPr/>
        </p:nvSpPr>
        <p:spPr>
          <a:xfrm>
            <a:off x="3678562" y="1489807"/>
            <a:ext cx="792205" cy="307777"/>
          </a:xfrm>
          <a:prstGeom prst="rect">
            <a:avLst/>
          </a:prstGeom>
          <a:noFill/>
        </p:spPr>
        <p:txBody>
          <a:bodyPr wrap="none" rtlCol="0">
            <a:spAutoFit/>
          </a:bodyPr>
          <a:lstStyle/>
          <a:p>
            <a:r>
              <a:rPr lang="en-US" sz="1400" dirty="0" smtClean="0"/>
              <a:t>invokes</a:t>
            </a:r>
            <a:endParaRPr lang="en-US" sz="1400" dirty="0"/>
          </a:p>
        </p:txBody>
      </p:sp>
      <p:sp>
        <p:nvSpPr>
          <p:cNvPr id="19" name="TextBox 18"/>
          <p:cNvSpPr txBox="1"/>
          <p:nvPr/>
        </p:nvSpPr>
        <p:spPr>
          <a:xfrm>
            <a:off x="5913354" y="2536647"/>
            <a:ext cx="990977" cy="307777"/>
          </a:xfrm>
          <a:prstGeom prst="rect">
            <a:avLst/>
          </a:prstGeom>
          <a:noFill/>
        </p:spPr>
        <p:txBody>
          <a:bodyPr wrap="none" rtlCol="0">
            <a:spAutoFit/>
          </a:bodyPr>
          <a:lstStyle/>
          <a:p>
            <a:r>
              <a:rPr lang="en-US" sz="1400" dirty="0" smtClean="0"/>
              <a:t>applicable</a:t>
            </a:r>
            <a:endParaRPr lang="en-US" sz="1400" dirty="0"/>
          </a:p>
        </p:txBody>
      </p:sp>
      <p:cxnSp>
        <p:nvCxnSpPr>
          <p:cNvPr id="21" name="Straight Arrow Connector 20"/>
          <p:cNvCxnSpPr/>
          <p:nvPr/>
        </p:nvCxnSpPr>
        <p:spPr bwMode="auto">
          <a:xfrm flipH="1" flipV="1">
            <a:off x="3448703" y="2271534"/>
            <a:ext cx="1186461" cy="669681"/>
          </a:xfrm>
          <a:prstGeom prst="straightConnector1">
            <a:avLst/>
          </a:prstGeom>
          <a:noFill/>
          <a:ln w="25400" cap="flat" cmpd="sng" algn="ctr">
            <a:solidFill>
              <a:schemeClr val="tx1"/>
            </a:solidFill>
            <a:prstDash val="sysDot"/>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a:off x="3522910" y="2584198"/>
            <a:ext cx="551754" cy="307777"/>
          </a:xfrm>
          <a:prstGeom prst="rect">
            <a:avLst/>
          </a:prstGeom>
          <a:noFill/>
        </p:spPr>
        <p:txBody>
          <a:bodyPr wrap="none" rtlCol="0">
            <a:spAutoFit/>
          </a:bodyPr>
          <a:lstStyle/>
          <a:p>
            <a:pPr algn="ctr"/>
            <a:r>
              <a:rPr lang="en-US" sz="1400" dirty="0" smtClean="0"/>
              <a:t>refer</a:t>
            </a:r>
            <a:endParaRPr lang="en-US" sz="1400" dirty="0"/>
          </a:p>
        </p:txBody>
      </p:sp>
      <p:cxnSp>
        <p:nvCxnSpPr>
          <p:cNvPr id="23" name="Straight Arrow Connector 22"/>
          <p:cNvCxnSpPr/>
          <p:nvPr/>
        </p:nvCxnSpPr>
        <p:spPr bwMode="auto">
          <a:xfrm flipV="1">
            <a:off x="7191545" y="2356417"/>
            <a:ext cx="1186461" cy="569663"/>
          </a:xfrm>
          <a:prstGeom prst="straightConnector1">
            <a:avLst/>
          </a:prstGeom>
          <a:noFill/>
          <a:ln w="25400" cap="flat" cmpd="sng" algn="ctr">
            <a:solidFill>
              <a:schemeClr val="tx1"/>
            </a:solidFill>
            <a:prstDash val="sysDot"/>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24"/>
          <p:cNvSpPr txBox="1"/>
          <p:nvPr/>
        </p:nvSpPr>
        <p:spPr>
          <a:xfrm>
            <a:off x="7770751" y="2584962"/>
            <a:ext cx="551754" cy="307777"/>
          </a:xfrm>
          <a:prstGeom prst="rect">
            <a:avLst/>
          </a:prstGeom>
          <a:noFill/>
        </p:spPr>
        <p:txBody>
          <a:bodyPr wrap="none" rtlCol="0">
            <a:spAutoFit/>
          </a:bodyPr>
          <a:lstStyle/>
          <a:p>
            <a:pPr algn="ctr"/>
            <a:r>
              <a:rPr lang="en-US" sz="1400" dirty="0" smtClean="0"/>
              <a:t>refer</a:t>
            </a:r>
            <a:endParaRPr lang="en-US" sz="1400" dirty="0"/>
          </a:p>
        </p:txBody>
      </p:sp>
      <p:sp>
        <p:nvSpPr>
          <p:cNvPr id="26" name="Rounded Rectangle 25"/>
          <p:cNvSpPr/>
          <p:nvPr/>
        </p:nvSpPr>
        <p:spPr bwMode="auto">
          <a:xfrm>
            <a:off x="339859" y="2926080"/>
            <a:ext cx="3183051" cy="1089212"/>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27" name="TextBox 26"/>
          <p:cNvSpPr txBox="1"/>
          <p:nvPr/>
        </p:nvSpPr>
        <p:spPr>
          <a:xfrm>
            <a:off x="339859" y="3039799"/>
            <a:ext cx="3183051" cy="861774"/>
          </a:xfrm>
          <a:prstGeom prst="rect">
            <a:avLst/>
          </a:prstGeom>
          <a:noFill/>
          <a:ln w="12700" cap="rnd">
            <a:noFill/>
            <a:bevel/>
          </a:ln>
        </p:spPr>
        <p:txBody>
          <a:bodyPr wrap="none" rtlCol="0">
            <a:spAutoFit/>
          </a:bodyPr>
          <a:lstStyle/>
          <a:p>
            <a:pPr algn="ctr"/>
            <a:r>
              <a:rPr lang="en-US" dirty="0" smtClean="0"/>
              <a:t>LAPD 1150.2</a:t>
            </a:r>
          </a:p>
          <a:p>
            <a:pPr algn="ctr"/>
            <a:r>
              <a:rPr lang="en-US" sz="1600" dirty="0"/>
              <a:t>Councils, Boards, Panels, </a:t>
            </a:r>
            <a:r>
              <a:rPr lang="en-US" sz="1600" dirty="0" smtClean="0"/>
              <a:t/>
            </a:r>
            <a:br>
              <a:rPr lang="en-US" sz="1600" dirty="0" smtClean="0"/>
            </a:br>
            <a:r>
              <a:rPr lang="en-US" sz="1600" dirty="0" smtClean="0"/>
              <a:t>Committees</a:t>
            </a:r>
            <a:r>
              <a:rPr lang="en-US" sz="1600" dirty="0"/>
              <a:t>, Teams, and Groups</a:t>
            </a:r>
          </a:p>
        </p:txBody>
      </p:sp>
      <p:cxnSp>
        <p:nvCxnSpPr>
          <p:cNvPr id="29" name="Straight Arrow Connector 28"/>
          <p:cNvCxnSpPr>
            <a:stCxn id="5" idx="1"/>
            <a:endCxn id="27" idx="3"/>
          </p:cNvCxnSpPr>
          <p:nvPr/>
        </p:nvCxnSpPr>
        <p:spPr bwMode="auto">
          <a:xfrm flipH="1">
            <a:off x="3522910" y="3470686"/>
            <a:ext cx="1085439" cy="0"/>
          </a:xfrm>
          <a:prstGeom prst="straightConnector1">
            <a:avLst/>
          </a:prstGeom>
          <a:noFill/>
          <a:ln w="25400" cap="flat" cmpd="sng" algn="ctr">
            <a:solidFill>
              <a:schemeClr val="tx1"/>
            </a:solidFill>
            <a:prstDash val="sysDot"/>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TextBox 30"/>
          <p:cNvSpPr txBox="1"/>
          <p:nvPr/>
        </p:nvSpPr>
        <p:spPr>
          <a:xfrm>
            <a:off x="3809814" y="3470686"/>
            <a:ext cx="684803" cy="307777"/>
          </a:xfrm>
          <a:prstGeom prst="rect">
            <a:avLst/>
          </a:prstGeom>
          <a:noFill/>
        </p:spPr>
        <p:txBody>
          <a:bodyPr wrap="none" rtlCol="0">
            <a:spAutoFit/>
          </a:bodyPr>
          <a:lstStyle/>
          <a:p>
            <a:r>
              <a:rPr lang="en-US" sz="1400" dirty="0" smtClean="0"/>
              <a:t>SEPG</a:t>
            </a:r>
            <a:endParaRPr lang="en-US" sz="1400" dirty="0"/>
          </a:p>
        </p:txBody>
      </p:sp>
      <p:sp>
        <p:nvSpPr>
          <p:cNvPr id="33" name="Rounded Rectangle 32"/>
          <p:cNvSpPr/>
          <p:nvPr/>
        </p:nvSpPr>
        <p:spPr bwMode="auto">
          <a:xfrm>
            <a:off x="912900" y="4513137"/>
            <a:ext cx="2610010" cy="1089212"/>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34" name="TextBox 33"/>
          <p:cNvSpPr txBox="1"/>
          <p:nvPr/>
        </p:nvSpPr>
        <p:spPr>
          <a:xfrm>
            <a:off x="1191021" y="4626856"/>
            <a:ext cx="2053767" cy="861774"/>
          </a:xfrm>
          <a:prstGeom prst="rect">
            <a:avLst/>
          </a:prstGeom>
          <a:noFill/>
          <a:ln w="12700" cap="rnd">
            <a:noFill/>
            <a:bevel/>
          </a:ln>
        </p:spPr>
        <p:txBody>
          <a:bodyPr wrap="none" rtlCol="0">
            <a:spAutoFit/>
          </a:bodyPr>
          <a:lstStyle/>
          <a:p>
            <a:pPr algn="ctr"/>
            <a:r>
              <a:rPr lang="en-US" dirty="0" smtClean="0"/>
              <a:t>LPR 7120.4</a:t>
            </a:r>
          </a:p>
          <a:p>
            <a:pPr algn="ctr"/>
            <a:r>
              <a:rPr lang="en-US" sz="1600" dirty="0"/>
              <a:t>Technical Authority </a:t>
            </a:r>
            <a:r>
              <a:rPr lang="en-US" sz="1600" dirty="0" smtClean="0"/>
              <a:t/>
            </a:r>
            <a:br>
              <a:rPr lang="en-US" sz="1600" dirty="0" smtClean="0"/>
            </a:br>
            <a:r>
              <a:rPr lang="en-US" sz="1600" dirty="0" smtClean="0"/>
              <a:t>Implementation </a:t>
            </a:r>
            <a:r>
              <a:rPr lang="en-US" sz="1600" dirty="0"/>
              <a:t>Plan</a:t>
            </a:r>
          </a:p>
        </p:txBody>
      </p:sp>
      <p:cxnSp>
        <p:nvCxnSpPr>
          <p:cNvPr id="35" name="Straight Arrow Connector 34"/>
          <p:cNvCxnSpPr/>
          <p:nvPr/>
        </p:nvCxnSpPr>
        <p:spPr bwMode="auto">
          <a:xfrm flipH="1">
            <a:off x="3522910" y="3995232"/>
            <a:ext cx="1085440" cy="564666"/>
          </a:xfrm>
          <a:prstGeom prst="straightConnector1">
            <a:avLst/>
          </a:prstGeom>
          <a:noFill/>
          <a:ln w="25400" cap="flat" cmpd="sng" algn="ctr">
            <a:solidFill>
              <a:schemeClr val="tx1"/>
            </a:solidFill>
            <a:prstDash val="sysDot"/>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Box 36"/>
          <p:cNvSpPr txBox="1"/>
          <p:nvPr/>
        </p:nvSpPr>
        <p:spPr>
          <a:xfrm>
            <a:off x="4074663" y="4210674"/>
            <a:ext cx="400559" cy="307777"/>
          </a:xfrm>
          <a:prstGeom prst="rect">
            <a:avLst/>
          </a:prstGeom>
          <a:noFill/>
        </p:spPr>
        <p:txBody>
          <a:bodyPr wrap="none" rtlCol="0">
            <a:spAutoFit/>
          </a:bodyPr>
          <a:lstStyle/>
          <a:p>
            <a:r>
              <a:rPr lang="en-US" sz="1400" dirty="0" smtClean="0"/>
              <a:t>TA</a:t>
            </a:r>
            <a:endParaRPr lang="en-US" sz="1400" dirty="0"/>
          </a:p>
        </p:txBody>
      </p:sp>
      <p:sp>
        <p:nvSpPr>
          <p:cNvPr id="40" name="Rounded Rectangle 39"/>
          <p:cNvSpPr/>
          <p:nvPr/>
        </p:nvSpPr>
        <p:spPr bwMode="auto">
          <a:xfrm>
            <a:off x="8269867" y="2926080"/>
            <a:ext cx="2826287" cy="1089212"/>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42" name="TextBox 41"/>
          <p:cNvSpPr txBox="1"/>
          <p:nvPr/>
        </p:nvSpPr>
        <p:spPr>
          <a:xfrm>
            <a:off x="8269867" y="3039799"/>
            <a:ext cx="2826287" cy="861774"/>
          </a:xfrm>
          <a:prstGeom prst="rect">
            <a:avLst/>
          </a:prstGeom>
          <a:noFill/>
        </p:spPr>
        <p:txBody>
          <a:bodyPr wrap="none" rtlCol="0">
            <a:spAutoFit/>
          </a:bodyPr>
          <a:lstStyle/>
          <a:p>
            <a:pPr algn="ctr"/>
            <a:r>
              <a:rPr lang="en-US" dirty="0" smtClean="0"/>
              <a:t>LMS-CP-4754</a:t>
            </a:r>
            <a:br>
              <a:rPr lang="en-US" dirty="0" smtClean="0"/>
            </a:br>
            <a:r>
              <a:rPr lang="en-US" sz="1600" dirty="0" smtClean="0"/>
              <a:t>Software </a:t>
            </a:r>
            <a:r>
              <a:rPr lang="en-US" sz="1600" dirty="0"/>
              <a:t>Assurance (SA) </a:t>
            </a:r>
            <a:r>
              <a:rPr lang="en-US" sz="1600" dirty="0" smtClean="0"/>
              <a:t>for</a:t>
            </a:r>
            <a:br>
              <a:rPr lang="en-US" sz="1600" dirty="0" smtClean="0"/>
            </a:br>
            <a:r>
              <a:rPr lang="en-US" sz="1600" dirty="0" smtClean="0"/>
              <a:t>Development </a:t>
            </a:r>
            <a:r>
              <a:rPr lang="en-US" sz="1600" dirty="0"/>
              <a:t>and Acquisition</a:t>
            </a:r>
          </a:p>
        </p:txBody>
      </p:sp>
      <p:cxnSp>
        <p:nvCxnSpPr>
          <p:cNvPr id="43" name="Straight Arrow Connector 42"/>
          <p:cNvCxnSpPr/>
          <p:nvPr/>
        </p:nvCxnSpPr>
        <p:spPr bwMode="auto">
          <a:xfrm flipV="1">
            <a:off x="9657841" y="2353716"/>
            <a:ext cx="0" cy="555690"/>
          </a:xfrm>
          <a:prstGeom prst="straightConnector1">
            <a:avLst/>
          </a:prstGeom>
          <a:noFill/>
          <a:ln w="25400" cap="flat" cmpd="sng" algn="ctr">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Box 43"/>
          <p:cNvSpPr txBox="1"/>
          <p:nvPr/>
        </p:nvSpPr>
        <p:spPr>
          <a:xfrm>
            <a:off x="9657841" y="2519973"/>
            <a:ext cx="990977" cy="307777"/>
          </a:xfrm>
          <a:prstGeom prst="rect">
            <a:avLst/>
          </a:prstGeom>
          <a:noFill/>
        </p:spPr>
        <p:txBody>
          <a:bodyPr wrap="none" rtlCol="0">
            <a:spAutoFit/>
          </a:bodyPr>
          <a:lstStyle/>
          <a:p>
            <a:r>
              <a:rPr lang="en-US" sz="1400" dirty="0" smtClean="0"/>
              <a:t>applicable</a:t>
            </a:r>
            <a:endParaRPr lang="en-US" sz="1400" dirty="0"/>
          </a:p>
        </p:txBody>
      </p:sp>
      <p:cxnSp>
        <p:nvCxnSpPr>
          <p:cNvPr id="45" name="Straight Arrow Connector 44"/>
          <p:cNvCxnSpPr>
            <a:endCxn id="40" idx="1"/>
          </p:cNvCxnSpPr>
          <p:nvPr/>
        </p:nvCxnSpPr>
        <p:spPr bwMode="auto">
          <a:xfrm>
            <a:off x="7223790" y="3456714"/>
            <a:ext cx="1046077" cy="13972"/>
          </a:xfrm>
          <a:prstGeom prst="straightConnector1">
            <a:avLst/>
          </a:prstGeom>
          <a:noFill/>
          <a:ln w="25400" cap="flat" cmpd="sng" algn="ctr">
            <a:solidFill>
              <a:schemeClr val="tx1"/>
            </a:solidFill>
            <a:prstDash val="sysDot"/>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Box 46"/>
          <p:cNvSpPr txBox="1"/>
          <p:nvPr/>
        </p:nvSpPr>
        <p:spPr>
          <a:xfrm>
            <a:off x="7531555" y="3474117"/>
            <a:ext cx="425117" cy="307777"/>
          </a:xfrm>
          <a:prstGeom prst="rect">
            <a:avLst/>
          </a:prstGeom>
          <a:noFill/>
        </p:spPr>
        <p:txBody>
          <a:bodyPr wrap="none" rtlCol="0">
            <a:spAutoFit/>
          </a:bodyPr>
          <a:lstStyle/>
          <a:p>
            <a:pPr algn="ctr"/>
            <a:r>
              <a:rPr lang="en-US" sz="1400" dirty="0" smtClean="0"/>
              <a:t>SA</a:t>
            </a:r>
            <a:endParaRPr lang="en-US" sz="1400" dirty="0"/>
          </a:p>
        </p:txBody>
      </p:sp>
      <p:sp>
        <p:nvSpPr>
          <p:cNvPr id="36" name="Rounded Rectangle 35"/>
          <p:cNvSpPr/>
          <p:nvPr/>
        </p:nvSpPr>
        <p:spPr bwMode="auto">
          <a:xfrm>
            <a:off x="8269867" y="4513137"/>
            <a:ext cx="2826287" cy="1089212"/>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38" name="TextBox 37"/>
          <p:cNvSpPr txBox="1"/>
          <p:nvPr/>
        </p:nvSpPr>
        <p:spPr>
          <a:xfrm>
            <a:off x="8781962" y="4749967"/>
            <a:ext cx="1802096" cy="615553"/>
          </a:xfrm>
          <a:prstGeom prst="rect">
            <a:avLst/>
          </a:prstGeom>
          <a:noFill/>
        </p:spPr>
        <p:txBody>
          <a:bodyPr wrap="none" rtlCol="0">
            <a:spAutoFit/>
          </a:bodyPr>
          <a:lstStyle/>
          <a:p>
            <a:pPr algn="ctr"/>
            <a:r>
              <a:rPr lang="en-US" dirty="0" smtClean="0"/>
              <a:t>LMS-CP-1724</a:t>
            </a:r>
            <a:br>
              <a:rPr lang="en-US" dirty="0" smtClean="0"/>
            </a:br>
            <a:r>
              <a:rPr lang="en-US" sz="1600" dirty="0" smtClean="0"/>
              <a:t>Software Release</a:t>
            </a:r>
            <a:endParaRPr lang="en-US" sz="1600" dirty="0"/>
          </a:p>
        </p:txBody>
      </p:sp>
      <p:cxnSp>
        <p:nvCxnSpPr>
          <p:cNvPr id="39" name="Straight Arrow Connector 38"/>
          <p:cNvCxnSpPr/>
          <p:nvPr/>
        </p:nvCxnSpPr>
        <p:spPr bwMode="auto">
          <a:xfrm>
            <a:off x="7218359" y="3974508"/>
            <a:ext cx="1085439" cy="605498"/>
          </a:xfrm>
          <a:prstGeom prst="straightConnector1">
            <a:avLst/>
          </a:prstGeom>
          <a:noFill/>
          <a:ln w="25400" cap="flat" cmpd="sng" algn="ctr">
            <a:solidFill>
              <a:schemeClr val="tx1"/>
            </a:solidFill>
            <a:prstDash val="sysDot"/>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p:cNvSpPr txBox="1"/>
          <p:nvPr/>
        </p:nvSpPr>
        <p:spPr>
          <a:xfrm>
            <a:off x="7186737" y="4207906"/>
            <a:ext cx="434734" cy="307777"/>
          </a:xfrm>
          <a:prstGeom prst="rect">
            <a:avLst/>
          </a:prstGeom>
          <a:noFill/>
        </p:spPr>
        <p:txBody>
          <a:bodyPr wrap="none" rtlCol="0">
            <a:spAutoFit/>
          </a:bodyPr>
          <a:lstStyle/>
          <a:p>
            <a:pPr algn="ctr"/>
            <a:r>
              <a:rPr lang="en-US" sz="1400" dirty="0" smtClean="0"/>
              <a:t>SR</a:t>
            </a:r>
            <a:endParaRPr lang="en-US" sz="1400" dirty="0"/>
          </a:p>
        </p:txBody>
      </p:sp>
      <p:grpSp>
        <p:nvGrpSpPr>
          <p:cNvPr id="30" name="Group 29"/>
          <p:cNvGrpSpPr/>
          <p:nvPr/>
        </p:nvGrpSpPr>
        <p:grpSpPr>
          <a:xfrm>
            <a:off x="2619300" y="5725460"/>
            <a:ext cx="6896402" cy="523220"/>
            <a:chOff x="2609026" y="5725460"/>
            <a:chExt cx="6896402" cy="523220"/>
          </a:xfrm>
        </p:grpSpPr>
        <p:sp>
          <p:nvSpPr>
            <p:cNvPr id="3" name="TextBox 2"/>
            <p:cNvSpPr txBox="1"/>
            <p:nvPr/>
          </p:nvSpPr>
          <p:spPr>
            <a:xfrm>
              <a:off x="2609026" y="5725460"/>
              <a:ext cx="4113627" cy="523220"/>
            </a:xfrm>
            <a:prstGeom prst="rect">
              <a:avLst/>
            </a:prstGeom>
            <a:noFill/>
          </p:spPr>
          <p:txBody>
            <a:bodyPr wrap="none" rtlCol="0">
              <a:spAutoFit/>
            </a:bodyPr>
            <a:lstStyle/>
            <a:p>
              <a:r>
                <a:rPr lang="en-US" sz="1400" dirty="0" smtClean="0"/>
                <a:t>SA	Software Assurance</a:t>
              </a:r>
            </a:p>
            <a:p>
              <a:r>
                <a:rPr lang="en-US" sz="1400" dirty="0" smtClean="0"/>
                <a:t>SEPG	Software Engineering Process Group</a:t>
              </a:r>
              <a:endParaRPr lang="en-US" sz="1400" dirty="0"/>
            </a:p>
          </p:txBody>
        </p:sp>
        <p:sp>
          <p:nvSpPr>
            <p:cNvPr id="12" name="TextBox 11"/>
            <p:cNvSpPr txBox="1"/>
            <p:nvPr/>
          </p:nvSpPr>
          <p:spPr>
            <a:xfrm>
              <a:off x="6904331" y="5725460"/>
              <a:ext cx="2601097" cy="523220"/>
            </a:xfrm>
            <a:prstGeom prst="rect">
              <a:avLst/>
            </a:prstGeom>
            <a:noFill/>
          </p:spPr>
          <p:txBody>
            <a:bodyPr wrap="none" rtlCol="0">
              <a:spAutoFit/>
            </a:bodyPr>
            <a:lstStyle/>
            <a:p>
              <a:r>
                <a:rPr lang="en-US" sz="1400" dirty="0"/>
                <a:t>SR	Software Release</a:t>
              </a:r>
            </a:p>
            <a:p>
              <a:r>
                <a:rPr lang="en-US" sz="1400" dirty="0"/>
                <a:t>TA	Technical </a:t>
              </a:r>
              <a:r>
                <a:rPr lang="en-US" sz="1400" dirty="0" smtClean="0"/>
                <a:t>Authority</a:t>
              </a:r>
              <a:endParaRPr lang="en-US" sz="1400" dirty="0"/>
            </a:p>
          </p:txBody>
        </p:sp>
      </p:grpSp>
      <p:sp>
        <p:nvSpPr>
          <p:cNvPr id="46" name="Rounded Rectangle 45"/>
          <p:cNvSpPr/>
          <p:nvPr/>
        </p:nvSpPr>
        <p:spPr bwMode="auto">
          <a:xfrm>
            <a:off x="4608349" y="4513137"/>
            <a:ext cx="2610010" cy="1089212"/>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48" name="TextBox 47"/>
          <p:cNvSpPr txBox="1"/>
          <p:nvPr/>
        </p:nvSpPr>
        <p:spPr>
          <a:xfrm>
            <a:off x="4838189" y="4626856"/>
            <a:ext cx="2150332" cy="861774"/>
          </a:xfrm>
          <a:prstGeom prst="rect">
            <a:avLst/>
          </a:prstGeom>
          <a:noFill/>
          <a:ln w="12700" cap="rnd">
            <a:noFill/>
            <a:bevel/>
          </a:ln>
        </p:spPr>
        <p:txBody>
          <a:bodyPr wrap="none" rtlCol="0">
            <a:spAutoFit/>
          </a:bodyPr>
          <a:lstStyle/>
          <a:p>
            <a:pPr algn="ctr"/>
            <a:r>
              <a:rPr lang="en-US" dirty="0" smtClean="0"/>
              <a:t>LMS-CP-7151</a:t>
            </a:r>
          </a:p>
          <a:p>
            <a:pPr algn="ctr"/>
            <a:r>
              <a:rPr lang="en-US" sz="1600" dirty="0" smtClean="0"/>
              <a:t>Obtaining Waivers for</a:t>
            </a:r>
          </a:p>
          <a:p>
            <a:pPr algn="ctr"/>
            <a:r>
              <a:rPr lang="en-US" sz="1600" dirty="0" smtClean="0"/>
              <a:t>LMS Requirements</a:t>
            </a:r>
            <a:endParaRPr lang="en-US" sz="1600" dirty="0"/>
          </a:p>
        </p:txBody>
      </p:sp>
      <p:cxnSp>
        <p:nvCxnSpPr>
          <p:cNvPr id="49" name="Straight Arrow Connector 48"/>
          <p:cNvCxnSpPr>
            <a:stCxn id="5" idx="2"/>
            <a:endCxn id="46" idx="0"/>
          </p:cNvCxnSpPr>
          <p:nvPr/>
        </p:nvCxnSpPr>
        <p:spPr bwMode="auto">
          <a:xfrm>
            <a:off x="5913354" y="4015292"/>
            <a:ext cx="0" cy="497845"/>
          </a:xfrm>
          <a:prstGeom prst="straightConnector1">
            <a:avLst/>
          </a:prstGeom>
          <a:noFill/>
          <a:ln w="25400" cap="flat" cmpd="sng" algn="ctr">
            <a:solidFill>
              <a:schemeClr val="tx1"/>
            </a:solidFill>
            <a:prstDash val="sysDot"/>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p:cNvSpPr txBox="1"/>
          <p:nvPr/>
        </p:nvSpPr>
        <p:spPr>
          <a:xfrm>
            <a:off x="5087743" y="4108331"/>
            <a:ext cx="825611" cy="307777"/>
          </a:xfrm>
          <a:prstGeom prst="rect">
            <a:avLst/>
          </a:prstGeom>
          <a:noFill/>
        </p:spPr>
        <p:txBody>
          <a:bodyPr wrap="none" rtlCol="0">
            <a:spAutoFit/>
          </a:bodyPr>
          <a:lstStyle/>
          <a:p>
            <a:r>
              <a:rPr lang="en-US" sz="1400" dirty="0" smtClean="0"/>
              <a:t>Waivers</a:t>
            </a:r>
            <a:endParaRPr lang="en-US" sz="1400" dirty="0"/>
          </a:p>
        </p:txBody>
      </p:sp>
    </p:spTree>
    <p:extLst>
      <p:ext uri="{BB962C8B-B14F-4D97-AF65-F5344CB8AC3E}">
        <p14:creationId xmlns:p14="http://schemas.microsoft.com/office/powerpoint/2010/main" val="289504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Structure (1/4)</a:t>
            </a:r>
            <a:endParaRPr lang="en-US" dirty="0"/>
          </a:p>
        </p:txBody>
      </p:sp>
      <p:sp>
        <p:nvSpPr>
          <p:cNvPr id="3" name="Content Placeholder 2"/>
          <p:cNvSpPr>
            <a:spLocks noGrp="1"/>
          </p:cNvSpPr>
          <p:nvPr>
            <p:ph sz="half" idx="1"/>
          </p:nvPr>
        </p:nvSpPr>
        <p:spPr/>
        <p:txBody>
          <a:bodyPr/>
          <a:lstStyle/>
          <a:p>
            <a:r>
              <a:rPr lang="en-US" dirty="0"/>
              <a:t>LPR 7150.2B consists of a main body and a set of appendices</a:t>
            </a:r>
          </a:p>
          <a:p>
            <a:pPr lvl="1"/>
            <a:r>
              <a:rPr lang="en-US" dirty="0"/>
              <a:t>Main body</a:t>
            </a:r>
          </a:p>
          <a:p>
            <a:pPr lvl="2"/>
            <a:r>
              <a:rPr lang="en-US" dirty="0"/>
              <a:t>All text in black is normative </a:t>
            </a:r>
            <a:r>
              <a:rPr lang="en-US" dirty="0" smtClean="0"/>
              <a:t>(required)</a:t>
            </a:r>
            <a:endParaRPr lang="en-US" dirty="0"/>
          </a:p>
          <a:p>
            <a:pPr lvl="2"/>
            <a:r>
              <a:rPr lang="en-US" dirty="0"/>
              <a:t>All text in grey is </a:t>
            </a:r>
            <a:r>
              <a:rPr lang="en-US" dirty="0" smtClean="0"/>
              <a:t>informative</a:t>
            </a:r>
          </a:p>
          <a:p>
            <a:pPr lvl="2"/>
            <a:r>
              <a:rPr lang="en-US" dirty="0" smtClean="0"/>
              <a:t>The Government is responsible for requirements not assigned to ‘the project’ or to ‘projects’</a:t>
            </a:r>
            <a:endParaRPr lang="en-US" dirty="0"/>
          </a:p>
          <a:p>
            <a:pPr lvl="1"/>
            <a:r>
              <a:rPr lang="en-US" dirty="0"/>
              <a:t>Appendices are informative except</a:t>
            </a:r>
          </a:p>
          <a:p>
            <a:pPr lvl="2"/>
            <a:r>
              <a:rPr lang="en-US" dirty="0"/>
              <a:t>The main body invokes Appendices D  and F</a:t>
            </a:r>
          </a:p>
          <a:p>
            <a:pPr lvl="2"/>
            <a:r>
              <a:rPr lang="en-US" dirty="0"/>
              <a:t>The </a:t>
            </a:r>
            <a:r>
              <a:rPr lang="en-US" dirty="0" smtClean="0"/>
              <a:t>Engineering Technical Authority </a:t>
            </a:r>
            <a:r>
              <a:rPr lang="en-US" dirty="0"/>
              <a:t>can require </a:t>
            </a:r>
            <a:r>
              <a:rPr lang="en-US" dirty="0" smtClean="0"/>
              <a:t>adherence </a:t>
            </a:r>
            <a:r>
              <a:rPr lang="en-US" dirty="0"/>
              <a:t>to Appendix </a:t>
            </a:r>
            <a:r>
              <a:rPr lang="en-US" dirty="0" smtClean="0"/>
              <a:t>E</a:t>
            </a:r>
            <a:endParaRPr lang="en-US" dirty="0"/>
          </a:p>
        </p:txBody>
      </p:sp>
      <p:grpSp>
        <p:nvGrpSpPr>
          <p:cNvPr id="15" name="Group 14"/>
          <p:cNvGrpSpPr/>
          <p:nvPr/>
        </p:nvGrpSpPr>
        <p:grpSpPr>
          <a:xfrm>
            <a:off x="6421348" y="970052"/>
            <a:ext cx="5476126" cy="5173894"/>
            <a:chOff x="6421348" y="990600"/>
            <a:chExt cx="5476126" cy="5173894"/>
          </a:xfrm>
        </p:grpSpPr>
        <p:sp>
          <p:nvSpPr>
            <p:cNvPr id="6" name="Rounded Rectangle 5"/>
            <p:cNvSpPr/>
            <p:nvPr/>
          </p:nvSpPr>
          <p:spPr bwMode="auto">
            <a:xfrm>
              <a:off x="6421348" y="990600"/>
              <a:ext cx="5476126" cy="5173894"/>
            </a:xfrm>
            <a:prstGeom prst="roundRect">
              <a:avLst/>
            </a:prstGeom>
            <a:solidFill>
              <a:schemeClr val="accent6">
                <a:lumMod val="20000"/>
                <a:lumOff val="80000"/>
              </a:schemeClr>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 name="TextBox 6"/>
            <p:cNvSpPr txBox="1"/>
            <p:nvPr/>
          </p:nvSpPr>
          <p:spPr>
            <a:xfrm>
              <a:off x="6866593" y="1070292"/>
              <a:ext cx="4750018" cy="646331"/>
            </a:xfrm>
            <a:prstGeom prst="rect">
              <a:avLst/>
            </a:prstGeom>
            <a:noFill/>
          </p:spPr>
          <p:txBody>
            <a:bodyPr wrap="none" rtlCol="0">
              <a:spAutoFit/>
            </a:bodyPr>
            <a:lstStyle/>
            <a:p>
              <a:pPr defTabSz="228600"/>
              <a:r>
                <a:rPr lang="en-US" b="1" dirty="0"/>
                <a:t>LPR 7150.2B LaRC Software Engineering </a:t>
              </a:r>
            </a:p>
            <a:p>
              <a:pPr defTabSz="228600"/>
              <a:r>
                <a:rPr lang="en-US" b="1" dirty="0" smtClean="0"/>
                <a:t>Requirements</a:t>
              </a:r>
              <a:endParaRPr lang="en-US" dirty="0"/>
            </a:p>
          </p:txBody>
        </p:sp>
        <p:grpSp>
          <p:nvGrpSpPr>
            <p:cNvPr id="12" name="Group 11"/>
            <p:cNvGrpSpPr/>
            <p:nvPr/>
          </p:nvGrpSpPr>
          <p:grpSpPr>
            <a:xfrm>
              <a:off x="6627306" y="1943334"/>
              <a:ext cx="5064207" cy="1523766"/>
              <a:chOff x="6627306" y="1943334"/>
              <a:chExt cx="5064207" cy="1523766"/>
            </a:xfrm>
          </p:grpSpPr>
          <p:sp>
            <p:nvSpPr>
              <p:cNvPr id="9" name="Rounded Rectangle 8"/>
              <p:cNvSpPr/>
              <p:nvPr/>
            </p:nvSpPr>
            <p:spPr bwMode="auto">
              <a:xfrm>
                <a:off x="6627306" y="1943334"/>
                <a:ext cx="5064207" cy="1523766"/>
              </a:xfrm>
              <a:prstGeom prst="roundRect">
                <a:avLst/>
              </a:prstGeom>
              <a:solidFill>
                <a:schemeClr val="tx2">
                  <a:lumMod val="20000"/>
                  <a:lumOff val="80000"/>
                </a:schemeClr>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8" name="TextBox 7"/>
              <p:cNvSpPr txBox="1"/>
              <p:nvPr/>
            </p:nvSpPr>
            <p:spPr>
              <a:xfrm>
                <a:off x="6709499" y="2266771"/>
                <a:ext cx="4403770" cy="1200329"/>
              </a:xfrm>
              <a:prstGeom prst="rect">
                <a:avLst/>
              </a:prstGeom>
              <a:noFill/>
            </p:spPr>
            <p:txBody>
              <a:bodyPr wrap="none" rtlCol="0">
                <a:spAutoFit/>
              </a:bodyPr>
              <a:lstStyle/>
              <a:p>
                <a:pPr defTabSz="228600"/>
                <a:r>
                  <a:rPr lang="en-US" dirty="0"/>
                  <a:t>Preface</a:t>
                </a:r>
              </a:p>
              <a:p>
                <a:pPr defTabSz="228600"/>
                <a:r>
                  <a:rPr lang="en-US" dirty="0"/>
                  <a:t>Chapter 1		Center Level Requirements</a:t>
                </a:r>
              </a:p>
              <a:p>
                <a:pPr defTabSz="228600"/>
                <a:r>
                  <a:rPr lang="en-US" dirty="0"/>
                  <a:t>Chapter 2		Project Level Requirements</a:t>
                </a:r>
              </a:p>
              <a:p>
                <a:pPr defTabSz="228600"/>
                <a:r>
                  <a:rPr lang="en-US" dirty="0"/>
                  <a:t>Chapter 3		Tailoring and </a:t>
                </a:r>
                <a:r>
                  <a:rPr lang="en-US" dirty="0" smtClean="0"/>
                  <a:t>Waivers</a:t>
                </a:r>
                <a:endParaRPr lang="en-US" dirty="0"/>
              </a:p>
            </p:txBody>
          </p:sp>
          <p:sp>
            <p:nvSpPr>
              <p:cNvPr id="10" name="TextBox 9"/>
              <p:cNvSpPr txBox="1"/>
              <p:nvPr/>
            </p:nvSpPr>
            <p:spPr>
              <a:xfrm>
                <a:off x="10416805" y="1955378"/>
                <a:ext cx="1274708" cy="369332"/>
              </a:xfrm>
              <a:prstGeom prst="rect">
                <a:avLst/>
              </a:prstGeom>
              <a:noFill/>
            </p:spPr>
            <p:txBody>
              <a:bodyPr wrap="none" rtlCol="0">
                <a:spAutoFit/>
              </a:bodyPr>
              <a:lstStyle/>
              <a:p>
                <a:r>
                  <a:rPr lang="en-US" i="1" dirty="0" smtClean="0"/>
                  <a:t>Main Body</a:t>
                </a:r>
                <a:endParaRPr lang="en-US" i="1" dirty="0"/>
              </a:p>
            </p:txBody>
          </p:sp>
        </p:grpSp>
        <p:grpSp>
          <p:nvGrpSpPr>
            <p:cNvPr id="14" name="Group 13"/>
            <p:cNvGrpSpPr/>
            <p:nvPr/>
          </p:nvGrpSpPr>
          <p:grpSpPr>
            <a:xfrm>
              <a:off x="6627306" y="3546724"/>
              <a:ext cx="5146400" cy="2436873"/>
              <a:chOff x="6627306" y="3647325"/>
              <a:chExt cx="5146400" cy="2436873"/>
            </a:xfrm>
          </p:grpSpPr>
          <p:sp>
            <p:nvSpPr>
              <p:cNvPr id="11" name="Rounded Rectangle 10"/>
              <p:cNvSpPr/>
              <p:nvPr/>
            </p:nvSpPr>
            <p:spPr bwMode="auto">
              <a:xfrm>
                <a:off x="6627306" y="3647326"/>
                <a:ext cx="5064207" cy="2436872"/>
              </a:xfrm>
              <a:prstGeom prst="roundRect">
                <a:avLst/>
              </a:prstGeom>
              <a:solidFill>
                <a:srgbClr val="FFFF00"/>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5" name="TextBox 4"/>
              <p:cNvSpPr txBox="1"/>
              <p:nvPr/>
            </p:nvSpPr>
            <p:spPr>
              <a:xfrm>
                <a:off x="6709499" y="4022094"/>
                <a:ext cx="5064207" cy="2062103"/>
              </a:xfrm>
              <a:prstGeom prst="rect">
                <a:avLst/>
              </a:prstGeom>
              <a:noFill/>
            </p:spPr>
            <p:txBody>
              <a:bodyPr wrap="none" rtlCol="0">
                <a:spAutoFit/>
              </a:bodyPr>
              <a:lstStyle/>
              <a:p>
                <a:pPr defTabSz="228600"/>
                <a:r>
                  <a:rPr lang="en-US" sz="1600" dirty="0" smtClean="0"/>
                  <a:t>Appendix A	Supplemental Definitions</a:t>
                </a:r>
              </a:p>
              <a:p>
                <a:pPr defTabSz="228600"/>
                <a:r>
                  <a:rPr lang="en-US" sz="1600" dirty="0" smtClean="0"/>
                  <a:t>Appendix B	Abbreviations</a:t>
                </a:r>
              </a:p>
              <a:p>
                <a:pPr defTabSz="228600"/>
                <a:r>
                  <a:rPr lang="en-US" sz="1600" dirty="0" smtClean="0"/>
                  <a:t>Appendix C	References</a:t>
                </a:r>
              </a:p>
              <a:p>
                <a:pPr defTabSz="228600"/>
                <a:r>
                  <a:rPr lang="en-US" sz="1600" dirty="0" smtClean="0"/>
                  <a:t>Appendix D	LaRC Guidance on Compliance Matrices</a:t>
                </a:r>
              </a:p>
              <a:p>
                <a:pPr defTabSz="228600"/>
                <a:r>
                  <a:rPr lang="en-US" sz="1600" dirty="0" smtClean="0"/>
                  <a:t>Appendix E	Recommended Document Contents</a:t>
                </a:r>
              </a:p>
              <a:p>
                <a:pPr defTabSz="228600"/>
                <a:r>
                  <a:rPr lang="en-US" sz="1600" dirty="0" smtClean="0"/>
                  <a:t>Appendix F	LaRC Software Metrics Repository Data</a:t>
                </a:r>
              </a:p>
              <a:p>
                <a:pPr defTabSz="228600"/>
                <a:r>
                  <a:rPr lang="en-US" sz="1600" dirty="0" smtClean="0"/>
                  <a:t>Appendix G	Simplified NPR 7150.2B for Class D and </a:t>
                </a:r>
                <a:br>
                  <a:rPr lang="en-US" sz="1600" dirty="0" smtClean="0"/>
                </a:br>
                <a:r>
                  <a:rPr lang="en-US" sz="1600" dirty="0" smtClean="0"/>
                  <a:t>						Class E (Not Safety-Critical) </a:t>
                </a:r>
                <a:endParaRPr lang="en-US" sz="1600" dirty="0"/>
              </a:p>
            </p:txBody>
          </p:sp>
          <p:sp>
            <p:nvSpPr>
              <p:cNvPr id="13" name="TextBox 12"/>
              <p:cNvSpPr txBox="1"/>
              <p:nvPr/>
            </p:nvSpPr>
            <p:spPr>
              <a:xfrm>
                <a:off x="10226487" y="3647325"/>
                <a:ext cx="1390124" cy="369332"/>
              </a:xfrm>
              <a:prstGeom prst="rect">
                <a:avLst/>
              </a:prstGeom>
              <a:noFill/>
            </p:spPr>
            <p:txBody>
              <a:bodyPr wrap="none" rtlCol="0">
                <a:spAutoFit/>
              </a:bodyPr>
              <a:lstStyle/>
              <a:p>
                <a:r>
                  <a:rPr lang="en-US" i="1" dirty="0" smtClean="0"/>
                  <a:t>Appendices</a:t>
                </a:r>
                <a:endParaRPr lang="en-US" i="1" dirty="0"/>
              </a:p>
            </p:txBody>
          </p:sp>
        </p:grpSp>
      </p:grpSp>
    </p:spTree>
    <p:extLst>
      <p:ext uri="{BB962C8B-B14F-4D97-AF65-F5344CB8AC3E}">
        <p14:creationId xmlns:p14="http://schemas.microsoft.com/office/powerpoint/2010/main" val="243217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Structure (2/4)</a:t>
            </a:r>
            <a:endParaRPr lang="en-US" dirty="0"/>
          </a:p>
        </p:txBody>
      </p:sp>
      <p:grpSp>
        <p:nvGrpSpPr>
          <p:cNvPr id="5" name="Group 4"/>
          <p:cNvGrpSpPr/>
          <p:nvPr/>
        </p:nvGrpSpPr>
        <p:grpSpPr>
          <a:xfrm>
            <a:off x="120580" y="970052"/>
            <a:ext cx="5476126" cy="5173894"/>
            <a:chOff x="6421348" y="990600"/>
            <a:chExt cx="5476126" cy="5173894"/>
          </a:xfrm>
        </p:grpSpPr>
        <p:sp>
          <p:nvSpPr>
            <p:cNvPr id="6" name="Rounded Rectangle 5"/>
            <p:cNvSpPr/>
            <p:nvPr/>
          </p:nvSpPr>
          <p:spPr bwMode="auto">
            <a:xfrm>
              <a:off x="6421348" y="990600"/>
              <a:ext cx="5476126" cy="5173894"/>
            </a:xfrm>
            <a:prstGeom prst="roundRect">
              <a:avLst/>
            </a:prstGeom>
            <a:solidFill>
              <a:schemeClr val="accent6">
                <a:lumMod val="20000"/>
                <a:lumOff val="80000"/>
              </a:schemeClr>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7" name="TextBox 6"/>
            <p:cNvSpPr txBox="1"/>
            <p:nvPr/>
          </p:nvSpPr>
          <p:spPr>
            <a:xfrm>
              <a:off x="6866593" y="1070292"/>
              <a:ext cx="4750018" cy="646331"/>
            </a:xfrm>
            <a:prstGeom prst="rect">
              <a:avLst/>
            </a:prstGeom>
            <a:noFill/>
          </p:spPr>
          <p:txBody>
            <a:bodyPr wrap="none" rtlCol="0">
              <a:spAutoFit/>
            </a:bodyPr>
            <a:lstStyle/>
            <a:p>
              <a:pPr defTabSz="228600"/>
              <a:r>
                <a:rPr lang="en-US" b="1" dirty="0"/>
                <a:t>LPR 7150.2B LaRC Software Engineering </a:t>
              </a:r>
            </a:p>
            <a:p>
              <a:pPr defTabSz="228600"/>
              <a:r>
                <a:rPr lang="en-US" b="1" dirty="0" smtClean="0"/>
                <a:t>Requirements</a:t>
              </a:r>
              <a:endParaRPr lang="en-US" dirty="0"/>
            </a:p>
          </p:txBody>
        </p:sp>
        <p:grpSp>
          <p:nvGrpSpPr>
            <p:cNvPr id="8" name="Group 7"/>
            <p:cNvGrpSpPr/>
            <p:nvPr/>
          </p:nvGrpSpPr>
          <p:grpSpPr>
            <a:xfrm>
              <a:off x="6627306" y="1943334"/>
              <a:ext cx="5064207" cy="1523766"/>
              <a:chOff x="6627306" y="1943334"/>
              <a:chExt cx="5064207" cy="1523766"/>
            </a:xfrm>
          </p:grpSpPr>
          <p:sp>
            <p:nvSpPr>
              <p:cNvPr id="13" name="Rounded Rectangle 12"/>
              <p:cNvSpPr/>
              <p:nvPr/>
            </p:nvSpPr>
            <p:spPr bwMode="auto">
              <a:xfrm>
                <a:off x="6627306" y="1943334"/>
                <a:ext cx="5064207" cy="1523766"/>
              </a:xfrm>
              <a:prstGeom prst="roundRect">
                <a:avLst/>
              </a:prstGeom>
              <a:solidFill>
                <a:schemeClr val="tx2">
                  <a:lumMod val="20000"/>
                  <a:lumOff val="80000"/>
                </a:schemeClr>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4" name="TextBox 13"/>
              <p:cNvSpPr txBox="1"/>
              <p:nvPr/>
            </p:nvSpPr>
            <p:spPr>
              <a:xfrm>
                <a:off x="6709499" y="2266771"/>
                <a:ext cx="4403770" cy="1200329"/>
              </a:xfrm>
              <a:prstGeom prst="rect">
                <a:avLst/>
              </a:prstGeom>
              <a:noFill/>
            </p:spPr>
            <p:txBody>
              <a:bodyPr wrap="none" rtlCol="0">
                <a:spAutoFit/>
              </a:bodyPr>
              <a:lstStyle/>
              <a:p>
                <a:pPr defTabSz="228600"/>
                <a:r>
                  <a:rPr lang="en-US" dirty="0"/>
                  <a:t>Preface</a:t>
                </a:r>
              </a:p>
              <a:p>
                <a:pPr defTabSz="228600"/>
                <a:r>
                  <a:rPr lang="en-US" dirty="0"/>
                  <a:t>Chapter 1		Center Level Requirements</a:t>
                </a:r>
              </a:p>
              <a:p>
                <a:pPr defTabSz="228600"/>
                <a:r>
                  <a:rPr lang="en-US" dirty="0"/>
                  <a:t>Chapter 2		Project Level Requirements</a:t>
                </a:r>
              </a:p>
              <a:p>
                <a:pPr defTabSz="228600"/>
                <a:r>
                  <a:rPr lang="en-US" dirty="0"/>
                  <a:t>Chapter 3		Tailoring and </a:t>
                </a:r>
                <a:r>
                  <a:rPr lang="en-US" dirty="0" smtClean="0"/>
                  <a:t>Waivers</a:t>
                </a:r>
                <a:endParaRPr lang="en-US" dirty="0"/>
              </a:p>
            </p:txBody>
          </p:sp>
          <p:sp>
            <p:nvSpPr>
              <p:cNvPr id="15" name="TextBox 14"/>
              <p:cNvSpPr txBox="1"/>
              <p:nvPr/>
            </p:nvSpPr>
            <p:spPr>
              <a:xfrm>
                <a:off x="10416805" y="1955378"/>
                <a:ext cx="1274708" cy="369332"/>
              </a:xfrm>
              <a:prstGeom prst="rect">
                <a:avLst/>
              </a:prstGeom>
              <a:noFill/>
            </p:spPr>
            <p:txBody>
              <a:bodyPr wrap="none" rtlCol="0">
                <a:spAutoFit/>
              </a:bodyPr>
              <a:lstStyle/>
              <a:p>
                <a:r>
                  <a:rPr lang="en-US" i="1" dirty="0" smtClean="0"/>
                  <a:t>Main Body</a:t>
                </a:r>
                <a:endParaRPr lang="en-US" i="1" dirty="0"/>
              </a:p>
            </p:txBody>
          </p:sp>
        </p:grpSp>
        <p:grpSp>
          <p:nvGrpSpPr>
            <p:cNvPr id="9" name="Group 8"/>
            <p:cNvGrpSpPr/>
            <p:nvPr/>
          </p:nvGrpSpPr>
          <p:grpSpPr>
            <a:xfrm>
              <a:off x="6627306" y="3546724"/>
              <a:ext cx="5146400" cy="2436873"/>
              <a:chOff x="6627306" y="3647325"/>
              <a:chExt cx="5146400" cy="2436873"/>
            </a:xfrm>
          </p:grpSpPr>
          <p:sp>
            <p:nvSpPr>
              <p:cNvPr id="10" name="Rounded Rectangle 9"/>
              <p:cNvSpPr/>
              <p:nvPr/>
            </p:nvSpPr>
            <p:spPr bwMode="auto">
              <a:xfrm>
                <a:off x="6627306" y="3647326"/>
                <a:ext cx="5064207" cy="2436872"/>
              </a:xfrm>
              <a:prstGeom prst="roundRect">
                <a:avLst/>
              </a:prstGeom>
              <a:solidFill>
                <a:srgbClr val="FFFF00"/>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
            <p:nvSpPr>
              <p:cNvPr id="11" name="TextBox 10"/>
              <p:cNvSpPr txBox="1"/>
              <p:nvPr/>
            </p:nvSpPr>
            <p:spPr>
              <a:xfrm>
                <a:off x="6709499" y="4022094"/>
                <a:ext cx="5064207" cy="2062103"/>
              </a:xfrm>
              <a:prstGeom prst="rect">
                <a:avLst/>
              </a:prstGeom>
              <a:noFill/>
            </p:spPr>
            <p:txBody>
              <a:bodyPr wrap="none" rtlCol="0">
                <a:spAutoFit/>
              </a:bodyPr>
              <a:lstStyle/>
              <a:p>
                <a:pPr defTabSz="228600"/>
                <a:r>
                  <a:rPr lang="en-US" sz="1600" dirty="0" smtClean="0"/>
                  <a:t>Appendix A	Supplemental Definitions</a:t>
                </a:r>
              </a:p>
              <a:p>
                <a:pPr defTabSz="228600"/>
                <a:r>
                  <a:rPr lang="en-US" sz="1600" dirty="0" smtClean="0"/>
                  <a:t>Appendix B	Abbreviations</a:t>
                </a:r>
              </a:p>
              <a:p>
                <a:pPr defTabSz="228600"/>
                <a:r>
                  <a:rPr lang="en-US" sz="1600" dirty="0" smtClean="0"/>
                  <a:t>Appendix C	References</a:t>
                </a:r>
              </a:p>
              <a:p>
                <a:pPr defTabSz="228600"/>
                <a:r>
                  <a:rPr lang="en-US" sz="1600" dirty="0" smtClean="0"/>
                  <a:t>Appendix D	LaRC Guidance on Compliance Matrices</a:t>
                </a:r>
              </a:p>
              <a:p>
                <a:pPr defTabSz="228600"/>
                <a:r>
                  <a:rPr lang="en-US" sz="1600" dirty="0" smtClean="0"/>
                  <a:t>Appendix E	Recommended Document Contents</a:t>
                </a:r>
              </a:p>
              <a:p>
                <a:pPr defTabSz="228600"/>
                <a:r>
                  <a:rPr lang="en-US" sz="1600" dirty="0" smtClean="0"/>
                  <a:t>Appendix F	LaRC Software Metrics Repository Data</a:t>
                </a:r>
              </a:p>
              <a:p>
                <a:pPr defTabSz="228600"/>
                <a:r>
                  <a:rPr lang="en-US" sz="1600" dirty="0" smtClean="0"/>
                  <a:t>Appendix G	Simplified NPR 7150.2B for Class D and </a:t>
                </a:r>
                <a:br>
                  <a:rPr lang="en-US" sz="1600" dirty="0" smtClean="0"/>
                </a:br>
                <a:r>
                  <a:rPr lang="en-US" sz="1600" dirty="0" smtClean="0"/>
                  <a:t>						Class E (Not Safety-Critical) </a:t>
                </a:r>
                <a:endParaRPr lang="en-US" sz="1600" dirty="0"/>
              </a:p>
            </p:txBody>
          </p:sp>
          <p:sp>
            <p:nvSpPr>
              <p:cNvPr id="12" name="TextBox 11"/>
              <p:cNvSpPr txBox="1"/>
              <p:nvPr/>
            </p:nvSpPr>
            <p:spPr>
              <a:xfrm>
                <a:off x="10226487" y="3647325"/>
                <a:ext cx="1390124" cy="369332"/>
              </a:xfrm>
              <a:prstGeom prst="rect">
                <a:avLst/>
              </a:prstGeom>
              <a:noFill/>
            </p:spPr>
            <p:txBody>
              <a:bodyPr wrap="none" rtlCol="0">
                <a:spAutoFit/>
              </a:bodyPr>
              <a:lstStyle/>
              <a:p>
                <a:r>
                  <a:rPr lang="en-US" i="1" dirty="0" smtClean="0"/>
                  <a:t>Appendices</a:t>
                </a:r>
                <a:endParaRPr lang="en-US" i="1" dirty="0"/>
              </a:p>
            </p:txBody>
          </p:sp>
        </p:grpSp>
      </p:grpSp>
      <p:sp>
        <p:nvSpPr>
          <p:cNvPr id="16" name="TextBox 15"/>
          <p:cNvSpPr txBox="1"/>
          <p:nvPr/>
        </p:nvSpPr>
        <p:spPr>
          <a:xfrm>
            <a:off x="6232064" y="1025265"/>
            <a:ext cx="5407249" cy="1323439"/>
          </a:xfrm>
          <a:prstGeom prst="rect">
            <a:avLst/>
          </a:prstGeom>
          <a:noFill/>
          <a:ln w="25400">
            <a:solidFill>
              <a:srgbClr val="00B050"/>
            </a:solidFill>
          </a:ln>
        </p:spPr>
        <p:txBody>
          <a:bodyPr wrap="none" rtlCol="0">
            <a:spAutoFit/>
          </a:bodyPr>
          <a:lstStyle/>
          <a:p>
            <a:r>
              <a:rPr lang="en-US" sz="1600" dirty="0" smtClean="0"/>
              <a:t>Content:	Purpose of document, scope of applicability,</a:t>
            </a:r>
          </a:p>
          <a:p>
            <a:r>
              <a:rPr lang="en-US" sz="1600" dirty="0" smtClean="0"/>
              <a:t>	sources of authority, applicable documents, </a:t>
            </a:r>
          </a:p>
          <a:p>
            <a:r>
              <a:rPr lang="en-US" sz="1600" dirty="0"/>
              <a:t>	</a:t>
            </a:r>
            <a:r>
              <a:rPr lang="en-US" sz="1600" dirty="0" smtClean="0"/>
              <a:t>verification of requirements, LMS cancellations,</a:t>
            </a:r>
          </a:p>
          <a:p>
            <a:r>
              <a:rPr lang="en-US" sz="1600" dirty="0"/>
              <a:t>	</a:t>
            </a:r>
            <a:r>
              <a:rPr lang="en-US" sz="1600" dirty="0" smtClean="0"/>
              <a:t>contacts for help with document</a:t>
            </a:r>
          </a:p>
          <a:p>
            <a:r>
              <a:rPr lang="en-US" sz="1600" dirty="0" smtClean="0"/>
              <a:t>Audience: Everyone</a:t>
            </a:r>
            <a:endParaRPr lang="en-US" sz="1600" dirty="0"/>
          </a:p>
        </p:txBody>
      </p:sp>
      <p:cxnSp>
        <p:nvCxnSpPr>
          <p:cNvPr id="18" name="Elbow Connector 17"/>
          <p:cNvCxnSpPr>
            <a:endCxn id="16" idx="1"/>
          </p:cNvCxnSpPr>
          <p:nvPr/>
        </p:nvCxnSpPr>
        <p:spPr bwMode="auto">
          <a:xfrm flipV="1">
            <a:off x="1510066" y="1686985"/>
            <a:ext cx="4721998" cy="743069"/>
          </a:xfrm>
          <a:prstGeom prst="bentConnector3">
            <a:avLst>
              <a:gd name="adj1" fmla="val 91605"/>
            </a:avLst>
          </a:prstGeom>
          <a:noFill/>
          <a:ln w="25400" cap="flat" cmpd="sng" algn="ctr">
            <a:solidFill>
              <a:schemeClr val="tx1"/>
            </a:solidFill>
            <a:prstDash val="solid"/>
            <a:round/>
            <a:headEnd type="oval" w="lg" len="lg"/>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p:cNvSpPr txBox="1"/>
          <p:nvPr/>
        </p:nvSpPr>
        <p:spPr>
          <a:xfrm>
            <a:off x="6232064" y="2527346"/>
            <a:ext cx="5407249" cy="2062103"/>
          </a:xfrm>
          <a:prstGeom prst="rect">
            <a:avLst/>
          </a:prstGeom>
          <a:noFill/>
          <a:ln w="25400">
            <a:solidFill>
              <a:srgbClr val="00B050"/>
            </a:solidFill>
          </a:ln>
        </p:spPr>
        <p:txBody>
          <a:bodyPr wrap="square" rtlCol="0">
            <a:spAutoFit/>
          </a:bodyPr>
          <a:lstStyle/>
          <a:p>
            <a:r>
              <a:rPr lang="en-US" sz="1600" dirty="0" smtClean="0"/>
              <a:t>Content:	NPR 7150.2B requirements and other software-</a:t>
            </a:r>
          </a:p>
          <a:p>
            <a:r>
              <a:rPr lang="en-US" sz="1600" dirty="0"/>
              <a:t>	</a:t>
            </a:r>
            <a:r>
              <a:rPr lang="en-US" sz="1600" dirty="0" smtClean="0"/>
              <a:t>related activities assigned to Center-level roles</a:t>
            </a:r>
          </a:p>
          <a:p>
            <a:r>
              <a:rPr lang="en-US" sz="1600" dirty="0" smtClean="0"/>
              <a:t>Audience: Engineering Directors, Program and Project </a:t>
            </a:r>
          </a:p>
          <a:p>
            <a:r>
              <a:rPr lang="en-US" sz="1600" dirty="0"/>
              <a:t>	</a:t>
            </a:r>
            <a:r>
              <a:rPr lang="en-US" sz="1600" dirty="0" smtClean="0"/>
              <a:t> Managers, Center Chief Engineer, </a:t>
            </a:r>
            <a:r>
              <a:rPr lang="en-US" sz="1600" dirty="0"/>
              <a:t>Software </a:t>
            </a:r>
          </a:p>
          <a:p>
            <a:r>
              <a:rPr lang="en-US" sz="1600" dirty="0"/>
              <a:t>	 </a:t>
            </a:r>
            <a:r>
              <a:rPr lang="en-US" sz="1600" dirty="0" smtClean="0"/>
              <a:t>Engineering </a:t>
            </a:r>
            <a:r>
              <a:rPr lang="en-US" sz="1600" dirty="0"/>
              <a:t>Process Group, </a:t>
            </a:r>
            <a:r>
              <a:rPr lang="en-US" sz="1600" dirty="0" smtClean="0"/>
              <a:t>LaRC 	  	 Representative to the Software Working   	 Group, Head of Mission Assurance Branch,</a:t>
            </a:r>
          </a:p>
          <a:p>
            <a:r>
              <a:rPr lang="en-US" sz="1600" dirty="0"/>
              <a:t>	</a:t>
            </a:r>
            <a:r>
              <a:rPr lang="en-US" sz="1600" dirty="0" smtClean="0"/>
              <a:t> Collaboration &amp; Talent Development Branch</a:t>
            </a:r>
            <a:endParaRPr lang="en-US" sz="1600" dirty="0"/>
          </a:p>
        </p:txBody>
      </p:sp>
      <p:cxnSp>
        <p:nvCxnSpPr>
          <p:cNvPr id="24" name="Elbow Connector 23"/>
          <p:cNvCxnSpPr/>
          <p:nvPr/>
        </p:nvCxnSpPr>
        <p:spPr bwMode="auto">
          <a:xfrm flipV="1">
            <a:off x="4812501" y="2675965"/>
            <a:ext cx="1419563" cy="1"/>
          </a:xfrm>
          <a:prstGeom prst="bentConnector3">
            <a:avLst>
              <a:gd name="adj1" fmla="val 50000"/>
            </a:avLst>
          </a:prstGeom>
          <a:noFill/>
          <a:ln w="25400" cap="flat" cmpd="sng" algn="ctr">
            <a:solidFill>
              <a:schemeClr val="tx1"/>
            </a:solidFill>
            <a:prstDash val="solid"/>
            <a:round/>
            <a:headEnd type="oval" w="lg" len="lg"/>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Box 26"/>
          <p:cNvSpPr txBox="1"/>
          <p:nvPr/>
        </p:nvSpPr>
        <p:spPr>
          <a:xfrm>
            <a:off x="6232064" y="4768090"/>
            <a:ext cx="5407249" cy="1323439"/>
          </a:xfrm>
          <a:prstGeom prst="rect">
            <a:avLst/>
          </a:prstGeom>
          <a:noFill/>
          <a:ln w="25400">
            <a:solidFill>
              <a:srgbClr val="00B050"/>
            </a:solidFill>
          </a:ln>
        </p:spPr>
        <p:txBody>
          <a:bodyPr wrap="square" rtlCol="0">
            <a:spAutoFit/>
          </a:bodyPr>
          <a:lstStyle/>
          <a:p>
            <a:r>
              <a:rPr lang="en-US" sz="1600" dirty="0" smtClean="0"/>
              <a:t>Content:</a:t>
            </a:r>
            <a:r>
              <a:rPr lang="en-US" sz="1600" dirty="0"/>
              <a:t>	</a:t>
            </a:r>
            <a:r>
              <a:rPr lang="en-US" sz="1600" dirty="0" smtClean="0"/>
              <a:t>NPR </a:t>
            </a:r>
            <a:r>
              <a:rPr lang="en-US" sz="1600" dirty="0"/>
              <a:t>7150.2B requirements and other software-</a:t>
            </a:r>
          </a:p>
          <a:p>
            <a:r>
              <a:rPr lang="en-US" sz="1600" dirty="0"/>
              <a:t>	</a:t>
            </a:r>
            <a:r>
              <a:rPr lang="en-US" sz="1600" dirty="0" smtClean="0"/>
              <a:t>related </a:t>
            </a:r>
            <a:r>
              <a:rPr lang="en-US" sz="1600" dirty="0"/>
              <a:t>activities assigned to </a:t>
            </a:r>
            <a:r>
              <a:rPr lang="en-US" sz="1600" dirty="0" smtClean="0"/>
              <a:t>projects</a:t>
            </a:r>
          </a:p>
          <a:p>
            <a:r>
              <a:rPr lang="en-US" sz="1600" dirty="0" smtClean="0"/>
              <a:t>Audience:	 NASA Software Leads, Center Software 	 Assurance Manager, Project Software 		 Managers, Technical Authorities </a:t>
            </a:r>
            <a:endParaRPr lang="en-US" sz="1600" dirty="0"/>
          </a:p>
        </p:txBody>
      </p:sp>
      <p:sp>
        <p:nvSpPr>
          <p:cNvPr id="54" name="Freeform 53"/>
          <p:cNvSpPr/>
          <p:nvPr/>
        </p:nvSpPr>
        <p:spPr bwMode="auto">
          <a:xfrm>
            <a:off x="4816444" y="2996697"/>
            <a:ext cx="1421394" cy="2544024"/>
          </a:xfrm>
          <a:custGeom>
            <a:avLst/>
            <a:gdLst>
              <a:gd name="connsiteX0" fmla="*/ 0 w 1421394"/>
              <a:gd name="connsiteY0" fmla="*/ 0 h 2544024"/>
              <a:gd name="connsiteX1" fmla="*/ 1041148 w 1421394"/>
              <a:gd name="connsiteY1" fmla="*/ 0 h 2544024"/>
              <a:gd name="connsiteX2" fmla="*/ 1041148 w 1421394"/>
              <a:gd name="connsiteY2" fmla="*/ 2544024 h 2544024"/>
              <a:gd name="connsiteX3" fmla="*/ 1421394 w 1421394"/>
              <a:gd name="connsiteY3" fmla="*/ 2544024 h 2544024"/>
            </a:gdLst>
            <a:ahLst/>
            <a:cxnLst>
              <a:cxn ang="0">
                <a:pos x="connsiteX0" y="connsiteY0"/>
              </a:cxn>
              <a:cxn ang="0">
                <a:pos x="connsiteX1" y="connsiteY1"/>
              </a:cxn>
              <a:cxn ang="0">
                <a:pos x="connsiteX2" y="connsiteY2"/>
              </a:cxn>
              <a:cxn ang="0">
                <a:pos x="connsiteX3" y="connsiteY3"/>
              </a:cxn>
            </a:cxnLst>
            <a:rect l="l" t="t" r="r" b="b"/>
            <a:pathLst>
              <a:path w="1421394" h="2544024">
                <a:moveTo>
                  <a:pt x="0" y="0"/>
                </a:moveTo>
                <a:lnTo>
                  <a:pt x="1041148" y="0"/>
                </a:lnTo>
                <a:lnTo>
                  <a:pt x="1041148" y="2544024"/>
                </a:lnTo>
                <a:lnTo>
                  <a:pt x="1421394" y="2544024"/>
                </a:lnTo>
              </a:path>
            </a:pathLst>
          </a:custGeom>
          <a:noFill/>
          <a:ln w="25400" cap="flat" cmpd="sng" algn="ctr">
            <a:solidFill>
              <a:schemeClr val="tx1"/>
            </a:solidFill>
            <a:prstDash val="solid"/>
            <a:round/>
            <a:headEnd type="oval" w="lg" len="lg"/>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989800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ssbc">
  <a:themeElements>
    <a:clrScheme name="">
      <a:dk1>
        <a:srgbClr val="000000"/>
      </a:dk1>
      <a:lt1>
        <a:srgbClr val="FFFFFF"/>
      </a:lt1>
      <a:dk2>
        <a:srgbClr val="00FF00"/>
      </a:dk2>
      <a:lt2>
        <a:srgbClr val="FF0000"/>
      </a:lt2>
      <a:accent1>
        <a:srgbClr val="0000FF"/>
      </a:accent1>
      <a:accent2>
        <a:srgbClr val="00FFFF"/>
      </a:accent2>
      <a:accent3>
        <a:srgbClr val="FFFFFF"/>
      </a:accent3>
      <a:accent4>
        <a:srgbClr val="000000"/>
      </a:accent4>
      <a:accent5>
        <a:srgbClr val="AAAAFF"/>
      </a:accent5>
      <a:accent6>
        <a:srgbClr val="00E7E7"/>
      </a:accent6>
      <a:hlink>
        <a:srgbClr val="FF00FF"/>
      </a:hlink>
      <a:folHlink>
        <a:srgbClr val="FFFF00"/>
      </a:folHlink>
    </a:clrScheme>
    <a:fontScheme name="ssbc">
      <a:majorFont>
        <a:latin typeface="Helvetic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6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6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sb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sb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sb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sb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sb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sb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sb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NASA_Design_1</Template>
  <TotalTime>3531</TotalTime>
  <Words>5309</Words>
  <Application>Microsoft Office PowerPoint</Application>
  <PresentationFormat>Widescreen</PresentationFormat>
  <Paragraphs>719</Paragraphs>
  <Slides>45</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Courier New</vt:lpstr>
      <vt:lpstr>Helvetica</vt:lpstr>
      <vt:lpstr>Times New Roman</vt:lpstr>
      <vt:lpstr>ssbc</vt:lpstr>
      <vt:lpstr>Introduction to LPR 7150.2B LaRC Software Engineering Requirements</vt:lpstr>
      <vt:lpstr>Overview</vt:lpstr>
      <vt:lpstr>Audience</vt:lpstr>
      <vt:lpstr>Course Objectives</vt:lpstr>
      <vt:lpstr>What Has Changed? (1/2)</vt:lpstr>
      <vt:lpstr>What Has Changed? (2/2)</vt:lpstr>
      <vt:lpstr>Document Relationships</vt:lpstr>
      <vt:lpstr>Document Structure (1/4)</vt:lpstr>
      <vt:lpstr>Document Structure (2/4)</vt:lpstr>
      <vt:lpstr>Document Structure (3/4)</vt:lpstr>
      <vt:lpstr>Document Structure (4/4)</vt:lpstr>
      <vt:lpstr>LPR 7150.2B In-depth: Preface (1/3)</vt:lpstr>
      <vt:lpstr>LPR 7150.2B In-depth: Preface (2/5)</vt:lpstr>
      <vt:lpstr>LPR 7150.2B In-depth: Preface (3/5)</vt:lpstr>
      <vt:lpstr>LPR 7150.2B In-depth: Preface (4/5)</vt:lpstr>
      <vt:lpstr>LPR 7150.2B In-depth: Preface (5/5)</vt:lpstr>
      <vt:lpstr>LPR 7150.2B In-depth: Chapter 1 (5/5)</vt:lpstr>
      <vt:lpstr>LPR 7150.2B In-depth: Chapter 1 (2/5)</vt:lpstr>
      <vt:lpstr>LPR 7150.2B In-depth: Chapter 1 (3/5)</vt:lpstr>
      <vt:lpstr>LPR 7150.2B In-depth: Chapter 1 (4/5)</vt:lpstr>
      <vt:lpstr>LPR 7150.2B In-depth: Chapter 1 (5/5)</vt:lpstr>
      <vt:lpstr>LPR 7150.2B In-depth: Chapters 2 &amp; 3 (1/2)</vt:lpstr>
      <vt:lpstr>LPR 7150.2B In-depth: Chapters 2 &amp; 3 (2/2)</vt:lpstr>
      <vt:lpstr>Project Level Roles</vt:lpstr>
      <vt:lpstr>Software Classification</vt:lpstr>
      <vt:lpstr>Compliance Matrix (1/5)</vt:lpstr>
      <vt:lpstr>Compliance Matrix: LPR Mods (2/5)</vt:lpstr>
      <vt:lpstr>Compliance Matrix: Compliance Levels (3/5)</vt:lpstr>
      <vt:lpstr>Compliance Matrix: Content (4/5)</vt:lpstr>
      <vt:lpstr>Compliance Matrix: Other Topics (5/5)</vt:lpstr>
      <vt:lpstr>Tailoring Approvals (1/2)</vt:lpstr>
      <vt:lpstr>Tailoring Approvals (2/3)</vt:lpstr>
      <vt:lpstr>Tailoring Approval (3/3)</vt:lpstr>
      <vt:lpstr>Software Docs, Records, and Data (1/3)</vt:lpstr>
      <vt:lpstr>Software Docs, Records, and Data (2/3)</vt:lpstr>
      <vt:lpstr>Software Docs, Records, and Data (3/3)</vt:lpstr>
      <vt:lpstr>LaRC Software Metrics Repository (1/3)</vt:lpstr>
      <vt:lpstr>LaRC Software Metrics Repository (2/3)</vt:lpstr>
      <vt:lpstr>LaRC Software Metrics Repository (3/3)</vt:lpstr>
      <vt:lpstr>Acquisition (1/2)</vt:lpstr>
      <vt:lpstr>Acquisition (2/2)</vt:lpstr>
      <vt:lpstr>Project Portfolios</vt:lpstr>
      <vt:lpstr>LPR 7120.2B In-Depth: Appendix G</vt:lpstr>
      <vt:lpstr>How to Get Help on LPR 7150.2B?</vt:lpstr>
      <vt:lpstr>Questions?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LPR 7150.2B LaRC Software Engineering Requirements</dc:title>
  <dc:creator>Madden, Michael M. (LARC-D107)</dc:creator>
  <cp:lastModifiedBy>Madden, Michael M. (LARC-D107)</cp:lastModifiedBy>
  <cp:revision>165</cp:revision>
  <dcterms:created xsi:type="dcterms:W3CDTF">2017-11-16T18:37:01Z</dcterms:created>
  <dcterms:modified xsi:type="dcterms:W3CDTF">2018-02-15T14:39:35Z</dcterms:modified>
</cp:coreProperties>
</file>