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3" r:id="rId7"/>
    <p:sldId id="260" r:id="rId8"/>
    <p:sldId id="261" r:id="rId9"/>
    <p:sldId id="262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5775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9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5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4764" y="152400"/>
            <a:ext cx="1180836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817880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0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4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63607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387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5435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990600"/>
            <a:ext cx="5435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759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662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91416"/>
            <a:ext cx="4011084" cy="3436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8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23654"/>
            <a:ext cx="7315200" cy="3436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344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%0cMeatball.gif%20%20%20%20%20%20%20%20%20%20%20%20%20%20%20%20%20%20%20%20%20%20%20%20%20%20%20%20%20%20%20%20%20%20%20%20%20%20%20%20%20%20%20%20%20%20%20%20%20%20%2000001A46%0cMacintosh%20HD%20%20%20%20%20%20%20%20%20%20%20%20%20%20%20%20%20%20%20ABA78158: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10464800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1107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681885" y="6629400"/>
            <a:ext cx="51011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50000"/>
              </a:spcBef>
            </a:pPr>
            <a:fld id="{B5904555-4CFF-4BEA-B021-6878E44160CE}" type="slidenum">
              <a:rPr lang="en-US" altLang="en-US" sz="1200" b="1">
                <a:latin typeface="Helvetica" panose="020B0604020202020204" pitchFamily="34" charset="0"/>
              </a:rPr>
              <a:pPr algn="r">
                <a:lnSpc>
                  <a:spcPct val="90000"/>
                </a:lnSpc>
                <a:spcBef>
                  <a:spcPct val="50000"/>
                </a:spcBef>
              </a:pPr>
              <a:t>‹#›</a:t>
            </a:fld>
            <a:endParaRPr lang="en-US" altLang="en-US" sz="1200" b="1" dirty="0">
              <a:latin typeface="Helvetica" panose="020B0604020202020204" pitchFamily="34" charset="0"/>
            </a:endParaRPr>
          </a:p>
        </p:txBody>
      </p:sp>
      <p:pic>
        <p:nvPicPr>
          <p:cNvPr id="1029" name="Picture 5" descr="Meatball.gif                                                   00001A46Macintosh HD                   ABA78158:"/>
          <p:cNvPicPr>
            <a:picLocks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763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838200"/>
            <a:ext cx="1219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0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177800" indent="-177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+mn-lt"/>
        </a:defRPr>
      </a:lvl2pPr>
      <a:lvl3pPr marL="800100" indent="-1651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092200" indent="-177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800">
          <a:solidFill>
            <a:schemeClr val="tx1"/>
          </a:solidFill>
          <a:latin typeface="+mn-lt"/>
        </a:defRPr>
      </a:lvl4pPr>
      <a:lvl5pPr marL="1371600" indent="-1651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5pPr>
      <a:lvl6pPr marL="1828800" indent="-1651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6pPr>
      <a:lvl7pPr marL="2286000" indent="-1651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7pPr>
      <a:lvl8pPr marL="2743200" indent="-1651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8pPr>
      <a:lvl9pPr marL="3200400" indent="-1651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w-eng.larc.nasa.gov/" TargetMode="External"/><Relationship Id="rId2" Type="http://schemas.openxmlformats.org/officeDocument/2006/relationships/hyperlink" Target="https://sw-eng.larc.nasa.gov/supporting-product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wehb.nasa.gov/display/SWEHBVC/7.18+-+Documentation+Guidance" TargetMode="External"/><Relationship Id="rId2" Type="http://schemas.openxmlformats.org/officeDocument/2006/relationships/hyperlink" Target="https://swehb.nasa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103892"/>
          </a:xfrm>
        </p:spPr>
        <p:txBody>
          <a:bodyPr/>
          <a:lstStyle/>
          <a:p>
            <a:pPr algn="ctr"/>
            <a:r>
              <a:rPr lang="en-US" dirty="0" smtClean="0"/>
              <a:t>Branch Head Responsibilities </a:t>
            </a:r>
            <a:r>
              <a:rPr lang="en-US" dirty="0"/>
              <a:t>a</a:t>
            </a:r>
            <a:r>
              <a:rPr lang="en-US" dirty="0" smtClean="0"/>
              <a:t>s Engineering Technical Authorities for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With Emphasis on Software Release</a:t>
            </a:r>
          </a:p>
          <a:p>
            <a:endParaRPr lang="en-US" dirty="0"/>
          </a:p>
          <a:p>
            <a:r>
              <a:rPr lang="en-US" sz="2000" dirty="0" smtClean="0"/>
              <a:t>Presented by</a:t>
            </a:r>
          </a:p>
          <a:p>
            <a:r>
              <a:rPr lang="en-US" dirty="0" smtClean="0"/>
              <a:t>Michael Madden</a:t>
            </a:r>
          </a:p>
          <a:p>
            <a:r>
              <a:rPr lang="en-US" sz="2000" dirty="0" smtClean="0"/>
              <a:t>Chief Engineer for Modeling and Simulation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250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Assurance Classification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NASA Lead must first make a determination of the software class and safety-critical determination of a software task</a:t>
            </a:r>
          </a:p>
          <a:p>
            <a:r>
              <a:rPr lang="en-US" dirty="0" smtClean="0"/>
              <a:t>The NASA Software Lead sends their determination to the Center Software Assurance Manager (Leslie Johnson) who performs an independent assessment</a:t>
            </a:r>
          </a:p>
          <a:p>
            <a:r>
              <a:rPr lang="en-US" dirty="0" smtClean="0"/>
              <a:t>Once agreement is reached, the Center Software Assurance Manager creates a Software Assurance Classification Report </a:t>
            </a:r>
            <a:r>
              <a:rPr lang="en-US" dirty="0" smtClean="0"/>
              <a:t>(SACR) and </a:t>
            </a:r>
            <a:r>
              <a:rPr lang="en-US" dirty="0" smtClean="0"/>
              <a:t>sends it to the NASA Software Lead</a:t>
            </a:r>
          </a:p>
          <a:p>
            <a:r>
              <a:rPr lang="en-US" dirty="0" smtClean="0"/>
              <a:t>If the NASA Software Lead and the Center Software Assurance Manager cannot reach agreement, the Engineering Technical Authority and Safety &amp; Mission Assurance Technical Authority resolve the dispute using the dispute resolution process in LPR 7120.4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4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Mapping Matrix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Requirements Mapping </a:t>
            </a:r>
            <a:r>
              <a:rPr lang="en-US" dirty="0" smtClean="0"/>
              <a:t>Matrix (RMM)</a:t>
            </a:r>
            <a:endParaRPr lang="en-US" dirty="0" smtClean="0"/>
          </a:p>
          <a:p>
            <a:pPr lvl="1"/>
            <a:r>
              <a:rPr lang="en-US" dirty="0" smtClean="0"/>
              <a:t>identifies </a:t>
            </a:r>
            <a:r>
              <a:rPr lang="en-US" dirty="0" smtClean="0"/>
              <a:t>responsible party and level of compliance for each NPR/LPR software engineering requirement for a given </a:t>
            </a:r>
            <a:r>
              <a:rPr lang="en-US" dirty="0" smtClean="0"/>
              <a:t>class as applied to the software task</a:t>
            </a:r>
            <a:endParaRPr lang="en-US" dirty="0" smtClean="0"/>
          </a:p>
          <a:p>
            <a:pPr lvl="1"/>
            <a:r>
              <a:rPr lang="en-US" dirty="0" smtClean="0"/>
              <a:t>Documents any requirements tailoring by the project and the tailoring rationale.</a:t>
            </a:r>
          </a:p>
          <a:p>
            <a:pPr lvl="1"/>
            <a:r>
              <a:rPr lang="en-US" dirty="0" smtClean="0"/>
              <a:t>Identifies the Technical </a:t>
            </a:r>
            <a:r>
              <a:rPr lang="en-US" dirty="0"/>
              <a:t>A</a:t>
            </a:r>
            <a:r>
              <a:rPr lang="en-US" dirty="0" smtClean="0"/>
              <a:t>uthority that can approve tailoring (see Tailoring slide)</a:t>
            </a:r>
          </a:p>
          <a:p>
            <a:pPr lvl="1"/>
            <a:r>
              <a:rPr lang="en-US" dirty="0" smtClean="0"/>
              <a:t>The NASA Software Lead is responsible for </a:t>
            </a:r>
            <a:r>
              <a:rPr lang="en-US" dirty="0" smtClean="0"/>
              <a:t>the RMM</a:t>
            </a:r>
            <a:endParaRPr lang="en-US" dirty="0" smtClean="0"/>
          </a:p>
          <a:p>
            <a:pPr lvl="1"/>
            <a:r>
              <a:rPr lang="en-US" dirty="0" smtClean="0"/>
              <a:t>When complete, </a:t>
            </a:r>
            <a:r>
              <a:rPr lang="en-US" dirty="0" smtClean="0"/>
              <a:t>the Software Lead sends the RMM to </a:t>
            </a:r>
            <a:r>
              <a:rPr lang="en-US" dirty="0" smtClean="0"/>
              <a:t>the Center Software Assurance Manager for a software assurance review and signature. </a:t>
            </a:r>
          </a:p>
          <a:p>
            <a:pPr lvl="2"/>
            <a:r>
              <a:rPr lang="en-US" dirty="0" smtClean="0"/>
              <a:t>The Center SRA will not accept the RMM for </a:t>
            </a:r>
            <a:r>
              <a:rPr lang="en-US" dirty="0" smtClean="0"/>
              <a:t>a software </a:t>
            </a:r>
            <a:r>
              <a:rPr lang="en-US" dirty="0" smtClean="0"/>
              <a:t>release without the signature</a:t>
            </a:r>
          </a:p>
          <a:p>
            <a:pPr lvl="1"/>
            <a:r>
              <a:rPr lang="en-US" dirty="0" smtClean="0">
                <a:hlinkClick r:id="rId2"/>
              </a:rPr>
              <a:t>Templates</a:t>
            </a:r>
            <a:r>
              <a:rPr lang="en-US" dirty="0" smtClean="0"/>
              <a:t> available on the </a:t>
            </a:r>
            <a:r>
              <a:rPr lang="en-US" dirty="0" smtClean="0">
                <a:hlinkClick r:id="rId3"/>
              </a:rPr>
              <a:t>LaRC Software Engineering</a:t>
            </a:r>
            <a:r>
              <a:rPr lang="en-US" dirty="0" smtClean="0"/>
              <a:t> web site.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99115"/>
              </p:ext>
            </p:extLst>
          </p:nvPr>
        </p:nvGraphicFramePr>
        <p:xfrm>
          <a:off x="609600" y="5056159"/>
          <a:ext cx="11074401" cy="1343295"/>
        </p:xfrm>
        <a:graphic>
          <a:graphicData uri="http://schemas.openxmlformats.org/drawingml/2006/table">
            <a:tbl>
              <a:tblPr/>
              <a:tblGrid>
                <a:gridCol w="562699">
                  <a:extLst>
                    <a:ext uri="{9D8B030D-6E8A-4147-A177-3AD203B41FA5}">
                      <a16:colId xmlns:a16="http://schemas.microsoft.com/office/drawing/2014/main" val="2950951508"/>
                    </a:ext>
                  </a:extLst>
                </a:gridCol>
                <a:gridCol w="3531836">
                  <a:extLst>
                    <a:ext uri="{9D8B030D-6E8A-4147-A177-3AD203B41FA5}">
                      <a16:colId xmlns:a16="http://schemas.microsoft.com/office/drawing/2014/main" val="400934859"/>
                    </a:ext>
                  </a:extLst>
                </a:gridCol>
                <a:gridCol w="598616">
                  <a:extLst>
                    <a:ext uri="{9D8B030D-6E8A-4147-A177-3AD203B41FA5}">
                      <a16:colId xmlns:a16="http://schemas.microsoft.com/office/drawing/2014/main" val="3703522505"/>
                    </a:ext>
                  </a:extLst>
                </a:gridCol>
                <a:gridCol w="1209205">
                  <a:extLst>
                    <a:ext uri="{9D8B030D-6E8A-4147-A177-3AD203B41FA5}">
                      <a16:colId xmlns:a16="http://schemas.microsoft.com/office/drawing/2014/main" val="2322780242"/>
                    </a:ext>
                  </a:extLst>
                </a:gridCol>
                <a:gridCol w="694395">
                  <a:extLst>
                    <a:ext uri="{9D8B030D-6E8A-4147-A177-3AD203B41FA5}">
                      <a16:colId xmlns:a16="http://schemas.microsoft.com/office/drawing/2014/main" val="3181209799"/>
                    </a:ext>
                  </a:extLst>
                </a:gridCol>
                <a:gridCol w="646506">
                  <a:extLst>
                    <a:ext uri="{9D8B030D-6E8A-4147-A177-3AD203B41FA5}">
                      <a16:colId xmlns:a16="http://schemas.microsoft.com/office/drawing/2014/main" val="219748708"/>
                    </a:ext>
                  </a:extLst>
                </a:gridCol>
                <a:gridCol w="1915572">
                  <a:extLst>
                    <a:ext uri="{9D8B030D-6E8A-4147-A177-3AD203B41FA5}">
                      <a16:colId xmlns:a16="http://schemas.microsoft.com/office/drawing/2014/main" val="2790539642"/>
                    </a:ext>
                  </a:extLst>
                </a:gridCol>
                <a:gridCol w="1915572">
                  <a:extLst>
                    <a:ext uri="{9D8B030D-6E8A-4147-A177-3AD203B41FA5}">
                      <a16:colId xmlns:a16="http://schemas.microsoft.com/office/drawing/2014/main" val="1953842972"/>
                    </a:ext>
                  </a:extLst>
                </a:gridCol>
              </a:tblGrid>
              <a:tr h="1795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NPR 7150.2C/LPR 7150.2B Compliance Matrix</a:t>
                      </a:r>
                    </a:p>
                  </a:txBody>
                  <a:tcPr marL="7183" marR="7183" marT="7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Class: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7183" marR="7183" marT="718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Project: Add Project Name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981687"/>
                  </a:ext>
                </a:extLst>
              </a:tr>
              <a:tr h="337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 #</a:t>
                      </a:r>
                    </a:p>
                  </a:txBody>
                  <a:tcPr marL="7183" marR="7183" marT="7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Requirement Text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 Authority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Responsible Party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Applicability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Compliance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Tailoring Description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Tailoring Rationale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027726"/>
                  </a:ext>
                </a:extLst>
              </a:tr>
              <a:tr h="3304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SWE-033</a:t>
                      </a:r>
                    </a:p>
                  </a:txBody>
                  <a:tcPr marL="7183" marR="7183" marT="7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project manager shall assess options for software acquisition versus development. </a:t>
                      </a:r>
                    </a:p>
                  </a:txBody>
                  <a:tcPr marL="7183" marR="7183" marT="71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EngTA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NASA Software Lead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3" marR="7183" marT="71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3" marR="7183" marT="71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599232"/>
                  </a:ext>
                </a:extLst>
              </a:tr>
              <a:tr h="495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SWE-013</a:t>
                      </a:r>
                    </a:p>
                  </a:txBody>
                  <a:tcPr marL="7183" marR="7183" marT="71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project manager shall develop, maintain, and execute software plans that cover the entire software life cycle and, as a minimum, address the requirements of this directive with approved tailoring.</a:t>
                      </a:r>
                    </a:p>
                  </a:txBody>
                  <a:tcPr marL="7183" marR="7183" marT="71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EngTA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3" marR="7183" marT="71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3" marR="7183" marT="71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3" marR="7183" marT="718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785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Requirements Mapping Matrix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LPR 7150.2B defines </a:t>
            </a:r>
            <a:r>
              <a:rPr lang="en-US" dirty="0">
                <a:solidFill>
                  <a:srgbClr val="000000"/>
                </a:solidFill>
              </a:rPr>
              <a:t>three levels of compliance for a requirement: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</a:rPr>
              <a:t>FC</a:t>
            </a:r>
            <a:r>
              <a:rPr lang="en-US" sz="2000" dirty="0">
                <a:solidFill>
                  <a:srgbClr val="000000"/>
                </a:solidFill>
              </a:rPr>
              <a:t>	→ full compliance.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</a:rPr>
              <a:t>T</a:t>
            </a:r>
            <a:r>
              <a:rPr lang="en-US" sz="2000" dirty="0">
                <a:solidFill>
                  <a:srgbClr val="000000"/>
                </a:solidFill>
              </a:rPr>
              <a:t>	→ tailored. 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	→ not applicable. Limited to requirements with a known applicability restriction.</a:t>
            </a:r>
          </a:p>
          <a:p>
            <a:pPr lvl="0"/>
            <a:r>
              <a:rPr lang="en-US" b="1" dirty="0">
                <a:solidFill>
                  <a:srgbClr val="00000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 used to tailor down, tailor out, or replace a requirement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Requires technical authority approval</a:t>
            </a:r>
          </a:p>
          <a:p>
            <a:pPr lvl="0"/>
            <a:r>
              <a:rPr lang="en-US" b="1" dirty="0">
                <a:solidFill>
                  <a:srgbClr val="000000"/>
                </a:solidFill>
              </a:rPr>
              <a:t>NA</a:t>
            </a:r>
            <a:r>
              <a:rPr lang="en-US" dirty="0">
                <a:solidFill>
                  <a:srgbClr val="000000"/>
                </a:solidFill>
              </a:rPr>
              <a:t> is limited to requirements with a known applicability restriction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Some requirements apply </a:t>
            </a:r>
            <a:r>
              <a:rPr lang="en-US" sz="2000" dirty="0" smtClean="0">
                <a:solidFill>
                  <a:srgbClr val="000000"/>
                </a:solidFill>
              </a:rPr>
              <a:t>only </a:t>
            </a:r>
            <a:r>
              <a:rPr lang="en-US" sz="2000" dirty="0">
                <a:solidFill>
                  <a:srgbClr val="000000"/>
                </a:solidFill>
              </a:rPr>
              <a:t>for spaceflight projects, only when safety-critical (for Class C or Class D), or only for Independent Verification </a:t>
            </a:r>
            <a:r>
              <a:rPr lang="en-US" sz="2000" dirty="0" smtClean="0">
                <a:solidFill>
                  <a:srgbClr val="000000"/>
                </a:solidFill>
              </a:rPr>
              <a:t>&amp; Validation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lvl="2"/>
            <a:r>
              <a:rPr lang="en-US" sz="1800" dirty="0" smtClean="0">
                <a:solidFill>
                  <a:srgbClr val="000000"/>
                </a:solidFill>
              </a:rPr>
              <a:t>Templates identify whether and when NA can be used in Column I</a:t>
            </a:r>
            <a:endParaRPr lang="en-US" sz="1800" dirty="0">
              <a:solidFill>
                <a:srgbClr val="000000"/>
              </a:solidFill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NA marking does not require TA approval</a:t>
            </a:r>
          </a:p>
          <a:p>
            <a:pPr lvl="1"/>
            <a:r>
              <a:rPr lang="en-US" dirty="0"/>
              <a:t>NA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</a:rPr>
              <a:t>cannot</a:t>
            </a:r>
            <a:r>
              <a:rPr lang="en-US" dirty="0">
                <a:solidFill>
                  <a:srgbClr val="000000"/>
                </a:solidFill>
              </a:rPr>
              <a:t> be used against generally applicable </a:t>
            </a:r>
            <a:r>
              <a:rPr lang="en-US" dirty="0" smtClean="0">
                <a:solidFill>
                  <a:srgbClr val="000000"/>
                </a:solidFill>
              </a:rPr>
              <a:t>requirements. </a:t>
            </a:r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roject </a:t>
            </a:r>
            <a:r>
              <a:rPr lang="en-US" sz="2000" dirty="0" smtClean="0">
                <a:solidFill>
                  <a:srgbClr val="000000"/>
                </a:solidFill>
              </a:rPr>
              <a:t>uses </a:t>
            </a:r>
            <a:r>
              <a:rPr lang="en-US" sz="2000" dirty="0">
                <a:solidFill>
                  <a:srgbClr val="000000"/>
                </a:solidFill>
              </a:rPr>
              <a:t>T (tailor) to remove a generally applicable requirement; this is a tailor-out 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Tailoring: Authorities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Authorities must approve tailoring of software engineering requirements in the RMM. Up to four approval authorities may be needed:</a:t>
            </a:r>
          </a:p>
          <a:p>
            <a:pPr lvl="1"/>
            <a:r>
              <a:rPr lang="en-US" dirty="0" smtClean="0"/>
              <a:t>Engineering Technical Authority (EngTA). Approval needed for tailoring any requirement.</a:t>
            </a:r>
          </a:p>
          <a:p>
            <a:pPr lvl="1"/>
            <a:r>
              <a:rPr lang="en-US" dirty="0" smtClean="0"/>
              <a:t>Safety &amp; Mission Assurance TA (SMA TA). </a:t>
            </a:r>
          </a:p>
          <a:p>
            <a:pPr lvl="2"/>
            <a:r>
              <a:rPr lang="en-US" dirty="0" smtClean="0"/>
              <a:t>Not safety-critical: approval needed on tailoring select requirements marked SMA TA.</a:t>
            </a:r>
          </a:p>
          <a:p>
            <a:pPr lvl="2"/>
            <a:r>
              <a:rPr lang="en-US" dirty="0" smtClean="0"/>
              <a:t>Safety-critical: approval needed on tailoring any requirement </a:t>
            </a:r>
          </a:p>
          <a:p>
            <a:pPr lvl="1"/>
            <a:r>
              <a:rPr lang="en-US" dirty="0" smtClean="0"/>
              <a:t>Center CIO Tailoring Authority (CIO TA). Approval needed for tailoring cybersecurity requirements.</a:t>
            </a:r>
          </a:p>
          <a:p>
            <a:pPr lvl="1"/>
            <a:r>
              <a:rPr lang="en-US" dirty="0" smtClean="0"/>
              <a:t>Health and Medical Technical Authority. Tailoring any requirement when the software impacts </a:t>
            </a:r>
            <a:r>
              <a:rPr lang="en-US" dirty="0" smtClean="0"/>
              <a:t>human </a:t>
            </a:r>
            <a:r>
              <a:rPr lang="en-US" dirty="0" smtClean="0"/>
              <a:t>health and safety.</a:t>
            </a:r>
          </a:p>
          <a:p>
            <a:pPr lvl="2"/>
            <a:r>
              <a:rPr lang="en-US" dirty="0" smtClean="0"/>
              <a:t>This is rare.  The signature line for this TA isn’t provided on the templates. </a:t>
            </a:r>
          </a:p>
          <a:p>
            <a:r>
              <a:rPr lang="en-US" dirty="0" smtClean="0"/>
              <a:t>Some requirements need an LMS Waiver to tailor because they require Center Director or Headquarters approval</a:t>
            </a:r>
          </a:p>
          <a:p>
            <a:pPr lvl="1"/>
            <a:r>
              <a:rPr lang="en-US" dirty="0" smtClean="0"/>
              <a:t>Engineering TA and SMA TA must approve first. Also, Health and Medical TA if applicable.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Tailoring: Approval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Engineering TA assesses the RMM and requirements tailoring by</a:t>
            </a:r>
            <a:endParaRPr lang="en-US" dirty="0"/>
          </a:p>
          <a:p>
            <a:pPr lvl="1"/>
            <a:r>
              <a:rPr lang="en-US" dirty="0" smtClean="0"/>
              <a:t>Checking </a:t>
            </a:r>
            <a:r>
              <a:rPr lang="en-US" dirty="0"/>
              <a:t>the accuracy of the project’s classification of </a:t>
            </a:r>
            <a:r>
              <a:rPr lang="en-US" dirty="0" smtClean="0"/>
              <a:t>software</a:t>
            </a:r>
            <a:endParaRPr lang="en-US" dirty="0"/>
          </a:p>
          <a:p>
            <a:pPr lvl="1"/>
            <a:r>
              <a:rPr lang="en-US" dirty="0" smtClean="0"/>
              <a:t>Evaluating </a:t>
            </a:r>
            <a:r>
              <a:rPr lang="en-US" dirty="0"/>
              <a:t>the </a:t>
            </a:r>
            <a:r>
              <a:rPr lang="en-US" dirty="0" smtClean="0"/>
              <a:t>RMM </a:t>
            </a:r>
            <a:r>
              <a:rPr lang="en-US" dirty="0"/>
              <a:t>for commitments to </a:t>
            </a:r>
            <a:r>
              <a:rPr lang="en-US" dirty="0" smtClean="0"/>
              <a:t>meet requirements for the software class</a:t>
            </a:r>
            <a:endParaRPr lang="en-US" dirty="0"/>
          </a:p>
          <a:p>
            <a:pPr lvl="1"/>
            <a:r>
              <a:rPr lang="en-US" dirty="0" smtClean="0"/>
              <a:t>Confirming </a:t>
            </a:r>
            <a:r>
              <a:rPr lang="en-US" dirty="0"/>
              <a:t>that </a:t>
            </a:r>
            <a:r>
              <a:rPr lang="en-US" dirty="0" smtClean="0"/>
              <a:t>requirements marked not applicable or tailored out are </a:t>
            </a:r>
            <a:r>
              <a:rPr lang="en-US" dirty="0"/>
              <a:t>not relevant or not capable of being </a:t>
            </a:r>
            <a:r>
              <a:rPr lang="en-US" dirty="0" smtClean="0"/>
              <a:t>applied</a:t>
            </a:r>
          </a:p>
          <a:p>
            <a:pPr lvl="1"/>
            <a:r>
              <a:rPr lang="en-US" dirty="0" smtClean="0"/>
              <a:t>Determining </a:t>
            </a:r>
            <a:r>
              <a:rPr lang="en-US" dirty="0"/>
              <a:t>whether the project’s </a:t>
            </a:r>
            <a:r>
              <a:rPr lang="en-US" dirty="0" smtClean="0"/>
              <a:t>requests </a:t>
            </a:r>
            <a:r>
              <a:rPr lang="en-US" dirty="0"/>
              <a:t>for </a:t>
            </a:r>
            <a:r>
              <a:rPr lang="en-US" dirty="0" smtClean="0"/>
              <a:t>tailoring requirements and related risks and mitigations are </a:t>
            </a:r>
            <a:r>
              <a:rPr lang="en-US" dirty="0"/>
              <a:t>reasonable and acceptable.</a:t>
            </a:r>
          </a:p>
          <a:p>
            <a:pPr lvl="1"/>
            <a:r>
              <a:rPr lang="en-US" dirty="0" smtClean="0"/>
              <a:t>Approving/disapproving requirements tailoring </a:t>
            </a:r>
          </a:p>
          <a:p>
            <a:pPr lvl="1"/>
            <a:r>
              <a:rPr lang="en-US" dirty="0" smtClean="0"/>
              <a:t>Facilitating </a:t>
            </a:r>
            <a:r>
              <a:rPr lang="en-US" dirty="0"/>
              <a:t>the processing of </a:t>
            </a:r>
            <a:r>
              <a:rPr lang="en-US" dirty="0" smtClean="0"/>
              <a:t>tailoring approvals from other technical authorities</a:t>
            </a:r>
            <a:endParaRPr lang="en-US" dirty="0"/>
          </a:p>
          <a:p>
            <a:pPr lvl="1"/>
            <a:r>
              <a:rPr lang="en-US" dirty="0" smtClean="0"/>
              <a:t>Include </a:t>
            </a:r>
            <a:r>
              <a:rPr lang="en-US" dirty="0"/>
              <a:t>the </a:t>
            </a:r>
            <a:r>
              <a:rPr lang="en-US" dirty="0" smtClean="0"/>
              <a:t>CIO Tailoring Authority </a:t>
            </a:r>
            <a:r>
              <a:rPr lang="en-US" dirty="0"/>
              <a:t>in all software reviews to ensure </a:t>
            </a:r>
            <a:r>
              <a:rPr lang="en-US" dirty="0" smtClean="0"/>
              <a:t>software cybersecurity </a:t>
            </a:r>
            <a:r>
              <a:rPr lang="en-US" dirty="0"/>
              <a:t>is included throughout software development, testing, maintenance, </a:t>
            </a:r>
            <a:r>
              <a:rPr lang="en-US" dirty="0" smtClean="0"/>
              <a:t>retirement, operations</a:t>
            </a:r>
            <a:r>
              <a:rPr lang="en-US" dirty="0"/>
              <a:t>, management, acquisition and assurance activities.</a:t>
            </a:r>
          </a:p>
          <a:p>
            <a:pPr lvl="1"/>
            <a:r>
              <a:rPr lang="en-US" dirty="0" smtClean="0"/>
              <a:t>Ensuring </a:t>
            </a:r>
            <a:r>
              <a:rPr lang="en-US" dirty="0"/>
              <a:t>that approved </a:t>
            </a:r>
            <a:r>
              <a:rPr lang="en-US" dirty="0" smtClean="0"/>
              <a:t>RMMs </a:t>
            </a:r>
            <a:r>
              <a:rPr lang="en-US" dirty="0"/>
              <a:t>including any tailoring rationale </a:t>
            </a:r>
            <a:r>
              <a:rPr lang="en-US" dirty="0" smtClean="0"/>
              <a:t>are </a:t>
            </a:r>
            <a:r>
              <a:rPr lang="en-US" dirty="0"/>
              <a:t>archived as part of retrievable project records.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36711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NPR 7150.2C SWE-126 Paraphrased.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Changes in NPR 7150.2C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glance requirements changes by class – not safety-critical software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New cybersecurity requirements, some of which apply to all software classes</a:t>
            </a:r>
          </a:p>
          <a:p>
            <a:pPr lvl="1"/>
            <a:r>
              <a:rPr lang="en-US" dirty="0" smtClean="0"/>
              <a:t>Tailoring requires approval from a new CIO technical authority</a:t>
            </a:r>
          </a:p>
          <a:p>
            <a:r>
              <a:rPr lang="en-US" dirty="0" smtClean="0"/>
              <a:t>Requirements for static analysis tools and for reporting metrics to the Center repository added to Class D.</a:t>
            </a:r>
          </a:p>
          <a:p>
            <a:r>
              <a:rPr lang="en-US" dirty="0" smtClean="0"/>
              <a:t>Other new requirements for </a:t>
            </a:r>
          </a:p>
          <a:p>
            <a:pPr lvl="1"/>
            <a:r>
              <a:rPr lang="en-US" dirty="0" smtClean="0"/>
              <a:t>Testing: configuration management of test products; regression testing (Class A-C)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efect tracking and reporting (Class A-C)</a:t>
            </a:r>
          </a:p>
          <a:p>
            <a:pPr lvl="1"/>
            <a:r>
              <a:rPr lang="en-US" dirty="0" smtClean="0"/>
              <a:t>Measuring code coverage (Class A-D)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09751"/>
              </p:ext>
            </p:extLst>
          </p:nvPr>
        </p:nvGraphicFramePr>
        <p:xfrm>
          <a:off x="890608" y="1414147"/>
          <a:ext cx="10793390" cy="17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433">
                  <a:extLst>
                    <a:ext uri="{9D8B030D-6E8A-4147-A177-3AD203B41FA5}">
                      <a16:colId xmlns:a16="http://schemas.microsoft.com/office/drawing/2014/main" val="1609140631"/>
                    </a:ext>
                  </a:extLst>
                </a:gridCol>
                <a:gridCol w="2037144">
                  <a:extLst>
                    <a:ext uri="{9D8B030D-6E8A-4147-A177-3AD203B41FA5}">
                      <a16:colId xmlns:a16="http://schemas.microsoft.com/office/drawing/2014/main" val="1301569699"/>
                    </a:ext>
                  </a:extLst>
                </a:gridCol>
                <a:gridCol w="2048719">
                  <a:extLst>
                    <a:ext uri="{9D8B030D-6E8A-4147-A177-3AD203B41FA5}">
                      <a16:colId xmlns:a16="http://schemas.microsoft.com/office/drawing/2014/main" val="3274422789"/>
                    </a:ext>
                  </a:extLst>
                </a:gridCol>
                <a:gridCol w="1597306">
                  <a:extLst>
                    <a:ext uri="{9D8B030D-6E8A-4147-A177-3AD203B41FA5}">
                      <a16:colId xmlns:a16="http://schemas.microsoft.com/office/drawing/2014/main" val="556556636"/>
                    </a:ext>
                  </a:extLst>
                </a:gridCol>
                <a:gridCol w="3824788">
                  <a:extLst>
                    <a:ext uri="{9D8B030D-6E8A-4147-A177-3AD203B41FA5}">
                      <a16:colId xmlns:a16="http://schemas.microsoft.com/office/drawing/2014/main" val="8786128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Software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Requirements</a:t>
                      </a:r>
                      <a:r>
                        <a:rPr lang="en-US" baseline="0" dirty="0" smtClean="0"/>
                        <a:t> in NPR 7150.2B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 Requirements</a:t>
                      </a:r>
                      <a:r>
                        <a:rPr lang="en-US" baseline="0" dirty="0" smtClean="0"/>
                        <a:t> in NPR 7150.2C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Percentage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623592"/>
                  </a:ext>
                </a:extLst>
              </a:tr>
              <a:tr h="295434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Requirements</a:t>
                      </a:r>
                      <a:r>
                        <a:rPr lang="en-US" sz="1400" baseline="0" dirty="0" smtClean="0"/>
                        <a:t> consolidation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39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NPR</a:t>
                      </a:r>
                      <a:r>
                        <a:rPr lang="en-US" sz="1400" baseline="0" dirty="0" smtClean="0"/>
                        <a:t> 7150.2C removed safety-critical only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20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Real decrease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737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3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RMM and an SMP seems like a lot of effort for every project, especially since most of our projects are similar.  Is there a better way?</a:t>
            </a:r>
          </a:p>
          <a:p>
            <a:r>
              <a:rPr lang="en-US" dirty="0" smtClean="0"/>
              <a:t>Yes, LPR 7150.2B calls it a project portfolio.</a:t>
            </a:r>
          </a:p>
          <a:p>
            <a:pPr lvl="1"/>
            <a:r>
              <a:rPr lang="en-US" dirty="0" smtClean="0"/>
              <a:t>Projects in a project portfolio can share a RMM(s) and a SMP</a:t>
            </a:r>
          </a:p>
          <a:p>
            <a:pPr lvl="2"/>
            <a:r>
              <a:rPr lang="en-US" dirty="0" smtClean="0"/>
              <a:t>There is also an advanced alternative that uses a software policy and organizational standard processes</a:t>
            </a:r>
          </a:p>
          <a:p>
            <a:pPr lvl="2"/>
            <a:r>
              <a:rPr lang="en-US" dirty="0" smtClean="0"/>
              <a:t>A project portfolio can include different classes requiring a RMM for each class and an SMP that addresses the software engineering requirements for all classes</a:t>
            </a:r>
          </a:p>
          <a:p>
            <a:pPr lvl="1"/>
            <a:r>
              <a:rPr lang="en-US" dirty="0" smtClean="0"/>
              <a:t>Projects in a project portfolio </a:t>
            </a:r>
            <a:r>
              <a:rPr lang="en-US" b="1" u="sng" dirty="0" smtClean="0"/>
              <a:t>cannot</a:t>
            </a:r>
            <a:r>
              <a:rPr lang="en-US" dirty="0" smtClean="0"/>
              <a:t> share a SACR. </a:t>
            </a:r>
          </a:p>
          <a:p>
            <a:pPr lvl="2"/>
            <a:r>
              <a:rPr lang="en-US" dirty="0" smtClean="0"/>
              <a:t>Each project must obtain its own SACR.</a:t>
            </a:r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a project portfolio RMM and SMP just as you would for a project</a:t>
            </a:r>
          </a:p>
          <a:p>
            <a:pPr lvl="2"/>
            <a:r>
              <a:rPr lang="en-US" dirty="0" smtClean="0"/>
              <a:t>SMP must describe the project portfolio with clear boundaries; however, </a:t>
            </a:r>
            <a:r>
              <a:rPr lang="en-US" dirty="0" smtClean="0"/>
              <a:t>many </a:t>
            </a:r>
            <a:r>
              <a:rPr lang="en-US" dirty="0" smtClean="0"/>
              <a:t>branches should be able to fit most if not all of their projects in a project portfolio</a:t>
            </a:r>
          </a:p>
          <a:p>
            <a:pPr lvl="2"/>
            <a:r>
              <a:rPr lang="en-US" dirty="0" smtClean="0"/>
              <a:t>The software class(es) and safety-critical determination of the project portfolio must be independently assessed by the Center Software Assurance Manager (similar to SACR process)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Branch Head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the role of NASA Software Lead for the branch or for each project</a:t>
            </a:r>
          </a:p>
          <a:p>
            <a:pPr lvl="1"/>
            <a:r>
              <a:rPr lang="en-US" dirty="0" smtClean="0"/>
              <a:t>The NASA Software </a:t>
            </a:r>
            <a:r>
              <a:rPr lang="en-US" dirty="0" smtClean="0"/>
              <a:t>Leads are </a:t>
            </a:r>
            <a:r>
              <a:rPr lang="en-US" dirty="0" smtClean="0"/>
              <a:t>responsible for the </a:t>
            </a:r>
            <a:r>
              <a:rPr lang="en-US" dirty="0" smtClean="0"/>
              <a:t>projects’ </a:t>
            </a:r>
            <a:r>
              <a:rPr lang="en-US" dirty="0" smtClean="0"/>
              <a:t>SACR and RMM</a:t>
            </a:r>
          </a:p>
          <a:p>
            <a:r>
              <a:rPr lang="en-US" dirty="0" smtClean="0"/>
              <a:t>As the Engineering Technical Authority for the branch</a:t>
            </a:r>
          </a:p>
          <a:p>
            <a:pPr lvl="1"/>
            <a:r>
              <a:rPr lang="en-US" dirty="0" smtClean="0"/>
              <a:t>Determine the software engineering documents and document contents for branch projects containing software</a:t>
            </a:r>
          </a:p>
          <a:p>
            <a:pPr lvl="1"/>
            <a:r>
              <a:rPr lang="en-US" dirty="0" smtClean="0"/>
              <a:t>Work with the Safety &amp; Mission Assurance Office to resolve disputes over the software classification and safety-critical determination in the SACR</a:t>
            </a:r>
          </a:p>
          <a:p>
            <a:pPr lvl="1"/>
            <a:r>
              <a:rPr lang="en-US" dirty="0" smtClean="0"/>
              <a:t>Review and approve requests for tailoring engineering requirements in the RMM</a:t>
            </a:r>
          </a:p>
          <a:p>
            <a:pPr lvl="2"/>
            <a:r>
              <a:rPr lang="en-US" dirty="0" smtClean="0"/>
              <a:t>Assist the project in getting approvals from other technical authorities as needed</a:t>
            </a:r>
          </a:p>
          <a:p>
            <a:pPr lvl="1"/>
            <a:r>
              <a:rPr lang="en-US" dirty="0" smtClean="0"/>
              <a:t>Keep records of approved RMMs</a:t>
            </a:r>
          </a:p>
          <a:p>
            <a:r>
              <a:rPr lang="en-US" dirty="0" smtClean="0"/>
              <a:t>To reduce repetitive creation of RMMs and SMPs, consider the creation of a project portfolio for the branch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visualization COTS software like </a:t>
            </a:r>
            <a:r>
              <a:rPr lang="en-US" dirty="0" err="1"/>
              <a:t>tecplot</a:t>
            </a:r>
            <a:r>
              <a:rPr lang="en-US" dirty="0"/>
              <a:t> exempt?​</a:t>
            </a:r>
          </a:p>
          <a:p>
            <a:pPr lvl="1"/>
            <a:r>
              <a:rPr lang="en-US" dirty="0"/>
              <a:t>When </a:t>
            </a:r>
            <a:r>
              <a:rPr lang="en-US" dirty="0" err="1"/>
              <a:t>tecplot</a:t>
            </a:r>
            <a:r>
              <a:rPr lang="en-US" dirty="0"/>
              <a:t> is used in the production of published or deliverable engineering or science products, </a:t>
            </a:r>
            <a:r>
              <a:rPr lang="en-US" dirty="0" smtClean="0"/>
              <a:t>then the answer </a:t>
            </a:r>
            <a:r>
              <a:rPr lang="en-US" dirty="0"/>
              <a:t>is </a:t>
            </a:r>
            <a:r>
              <a:rPr lang="en-US" dirty="0" smtClean="0"/>
              <a:t>no based on a plain interpretation of NPR 7150.2.</a:t>
            </a:r>
            <a:r>
              <a:rPr lang="en-US" dirty="0"/>
              <a:t>  </a:t>
            </a:r>
            <a:r>
              <a:rPr lang="en-US" dirty="0" smtClean="0"/>
              <a:t>COTS use is </a:t>
            </a:r>
            <a:r>
              <a:rPr lang="en-US" dirty="0"/>
              <a:t>governed by NPR 7150.2 SWE-027. However,​</a:t>
            </a:r>
          </a:p>
          <a:p>
            <a:pPr lvl="2"/>
            <a:r>
              <a:rPr lang="en-US" dirty="0"/>
              <a:t>SWE-027 is not mapped to class E.  So, </a:t>
            </a:r>
            <a:r>
              <a:rPr lang="en-US" dirty="0" err="1"/>
              <a:t>tecplot</a:t>
            </a:r>
            <a:r>
              <a:rPr lang="en-US" dirty="0"/>
              <a:t> is implicitly exempt for Class E uses.​</a:t>
            </a:r>
          </a:p>
          <a:p>
            <a:pPr lvl="2"/>
            <a:r>
              <a:rPr lang="en-US" dirty="0"/>
              <a:t>NPR 7150.2C added SWE-027 to class D. So, </a:t>
            </a:r>
            <a:r>
              <a:rPr lang="en-US" dirty="0" err="1"/>
              <a:t>tecplot</a:t>
            </a:r>
            <a:r>
              <a:rPr lang="en-US" dirty="0"/>
              <a:t> is no longer exempt from class D uses. </a:t>
            </a:r>
            <a:r>
              <a:rPr lang="en-US" dirty="0" smtClean="0"/>
              <a:t>Nevertheless,</a:t>
            </a:r>
            <a:r>
              <a:rPr lang="en-US" dirty="0"/>
              <a:t> these situations can be handled with project tailoring. Therefore, if a branch wanted to effectively exempt products like </a:t>
            </a:r>
            <a:r>
              <a:rPr lang="en-US" dirty="0" err="1"/>
              <a:t>tecplot</a:t>
            </a:r>
            <a:r>
              <a:rPr lang="en-US" dirty="0"/>
              <a:t>, the branch could go through the exercise of tailoring out SWE-027 for these products.​</a:t>
            </a:r>
          </a:p>
          <a:p>
            <a:pPr lvl="2"/>
            <a:r>
              <a:rPr lang="en-US" dirty="0"/>
              <a:t>The </a:t>
            </a:r>
            <a:r>
              <a:rPr lang="en-US"/>
              <a:t>Branch </a:t>
            </a:r>
            <a:r>
              <a:rPr lang="en-US" smtClean="0"/>
              <a:t>Head, </a:t>
            </a:r>
            <a:r>
              <a:rPr lang="en-US" dirty="0"/>
              <a:t>as an Engineering </a:t>
            </a:r>
            <a:r>
              <a:rPr lang="en-US"/>
              <a:t>Technical </a:t>
            </a:r>
            <a:r>
              <a:rPr lang="en-US" smtClean="0"/>
              <a:t>Authority, </a:t>
            </a:r>
            <a:r>
              <a:rPr lang="en-US" dirty="0"/>
              <a:t>could use their </a:t>
            </a:r>
            <a:r>
              <a:rPr lang="en-US" dirty="0" smtClean="0"/>
              <a:t>discretion</a:t>
            </a:r>
            <a:r>
              <a:rPr lang="en-US" dirty="0"/>
              <a:t> to decide that </a:t>
            </a:r>
            <a:r>
              <a:rPr lang="en-US" dirty="0" err="1"/>
              <a:t>tecplot</a:t>
            </a:r>
            <a:r>
              <a:rPr lang="en-US" dirty="0"/>
              <a:t> and similar products do not warrant action because a) the branch is using the product out-of-the-box for its as-built purpose and b) the COTS product represents negligible risk to NASAs missions. </a:t>
            </a:r>
          </a:p>
          <a:p>
            <a:pPr lvl="2"/>
            <a:r>
              <a:rPr lang="en-US" dirty="0"/>
              <a:t>In other words, do what makes sense for your branch and does not violate the intent of </a:t>
            </a:r>
            <a:r>
              <a:rPr lang="en-US" dirty="0" smtClean="0"/>
              <a:t>NPR 7150.2 in protecting </a:t>
            </a:r>
            <a:r>
              <a:rPr lang="en-US" dirty="0"/>
              <a:t>NASA missions from defective software.</a:t>
            </a:r>
            <a:r>
              <a:rPr lang="en-US" dirty="0" smtClean="0"/>
              <a:t>​​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Release (working backwards)</a:t>
            </a:r>
          </a:p>
          <a:p>
            <a:r>
              <a:rPr lang="en-US" dirty="0" smtClean="0"/>
              <a:t>Roles and Responsibilities</a:t>
            </a:r>
            <a:endParaRPr lang="en-US" dirty="0"/>
          </a:p>
          <a:p>
            <a:r>
              <a:rPr lang="en-US" dirty="0" smtClean="0"/>
              <a:t>What software is in scope?</a:t>
            </a:r>
          </a:p>
          <a:p>
            <a:pPr lvl="1"/>
            <a:r>
              <a:rPr lang="en-US" dirty="0" smtClean="0"/>
              <a:t>What counts as software?</a:t>
            </a:r>
          </a:p>
          <a:p>
            <a:pPr lvl="1"/>
            <a:r>
              <a:rPr lang="en-US" dirty="0" smtClean="0"/>
              <a:t>LPR 7150.2B Exclusion</a:t>
            </a:r>
          </a:p>
          <a:p>
            <a:pPr lvl="1"/>
            <a:r>
              <a:rPr lang="en-US" dirty="0" smtClean="0"/>
              <a:t>Limited Exemptions for COTS</a:t>
            </a:r>
          </a:p>
          <a:p>
            <a:r>
              <a:rPr lang="en-US" dirty="0" smtClean="0"/>
              <a:t>Required Documentation</a:t>
            </a:r>
          </a:p>
          <a:p>
            <a:pPr lvl="1"/>
            <a:r>
              <a:rPr lang="en-US" dirty="0" smtClean="0"/>
              <a:t>Software Assurance Classification Report (SACR)</a:t>
            </a:r>
          </a:p>
          <a:p>
            <a:pPr lvl="1"/>
            <a:r>
              <a:rPr lang="en-US" dirty="0" smtClean="0"/>
              <a:t>Requirements Mapping Matrix (RMM)</a:t>
            </a:r>
          </a:p>
          <a:p>
            <a:r>
              <a:rPr lang="en-US" dirty="0" smtClean="0"/>
              <a:t>Requirements Tailoring</a:t>
            </a:r>
          </a:p>
          <a:p>
            <a:r>
              <a:rPr lang="en-US" dirty="0" smtClean="0"/>
              <a:t>Noteworthy changes in NPR 7150.2C</a:t>
            </a:r>
          </a:p>
          <a:p>
            <a:r>
              <a:rPr lang="en-US" dirty="0" smtClean="0"/>
              <a:t>Project Portfolios</a:t>
            </a:r>
          </a:p>
          <a:p>
            <a:r>
              <a:rPr lang="en-US" dirty="0" smtClean="0"/>
              <a:t>Summary of Branch Head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Release (working backwards)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NPR 2210.1C Release of NASA Software requires two </a:t>
            </a:r>
            <a:r>
              <a:rPr lang="en-US" dirty="0"/>
              <a:t>s</a:t>
            </a:r>
            <a:r>
              <a:rPr lang="en-US" dirty="0" smtClean="0"/>
              <a:t>oftware </a:t>
            </a:r>
            <a:r>
              <a:rPr lang="en-US" dirty="0"/>
              <a:t>e</a:t>
            </a:r>
            <a:r>
              <a:rPr lang="en-US" dirty="0" smtClean="0"/>
              <a:t>ngineering artifacts as a condition of releasing software:</a:t>
            </a:r>
          </a:p>
          <a:p>
            <a:pPr lvl="1"/>
            <a:r>
              <a:rPr lang="en-US" dirty="0" smtClean="0"/>
              <a:t>The Software Assurance Classification Report (SACR) for the software</a:t>
            </a:r>
          </a:p>
          <a:p>
            <a:pPr lvl="2"/>
            <a:r>
              <a:rPr lang="en-US" dirty="0" smtClean="0"/>
              <a:t>described </a:t>
            </a:r>
            <a:r>
              <a:rPr lang="en-US" dirty="0"/>
              <a:t>in NASA-STD-8739.8 Software Assurance Standard</a:t>
            </a:r>
            <a:endParaRPr lang="en-US" dirty="0" smtClean="0"/>
          </a:p>
          <a:p>
            <a:pPr lvl="1"/>
            <a:r>
              <a:rPr lang="en-US" dirty="0" smtClean="0"/>
              <a:t>The NPR 7150.2 Requirements Mapping Matrix (RMM) for the project that developed or acquired the software</a:t>
            </a:r>
          </a:p>
          <a:p>
            <a:pPr lvl="2"/>
            <a:r>
              <a:rPr lang="en-US" dirty="0" smtClean="0"/>
              <a:t>Formerly known as a NPR 7150.2 Compliance Matrix</a:t>
            </a:r>
          </a:p>
          <a:p>
            <a:r>
              <a:rPr lang="en-US" dirty="0" smtClean="0"/>
              <a:t>These two artifacts are required of all projects containing software, not just those releasing software</a:t>
            </a:r>
          </a:p>
          <a:p>
            <a:pPr lvl="1"/>
            <a:r>
              <a:rPr lang="en-US" dirty="0" smtClean="0"/>
              <a:t>Required by NPR 7150.2 NASA Software Engineering Requirements</a:t>
            </a:r>
          </a:p>
          <a:p>
            <a:pPr lvl="2"/>
            <a:r>
              <a:rPr lang="en-US" dirty="0" smtClean="0"/>
              <a:t>NPR 7150.2 invokes NASA-STD-8739.8 Software Assurance Standard</a:t>
            </a:r>
          </a:p>
          <a:p>
            <a:r>
              <a:rPr lang="en-US" dirty="0" smtClean="0"/>
              <a:t>These two artifacts should be created at the beginning of the project!</a:t>
            </a:r>
          </a:p>
          <a:p>
            <a:pPr lvl="1"/>
            <a:r>
              <a:rPr lang="en-US" dirty="0" smtClean="0"/>
              <a:t>The Center Software Release Authority (SRA) is reporting an increase in projects starting the software release process without a SACR and RMM.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01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599"/>
            <a:ext cx="11074400" cy="5769015"/>
          </a:xfrm>
        </p:spPr>
        <p:txBody>
          <a:bodyPr/>
          <a:lstStyle/>
          <a:p>
            <a:r>
              <a:rPr lang="en-US" dirty="0" smtClean="0"/>
              <a:t>Why does this concern you?</a:t>
            </a:r>
          </a:p>
          <a:p>
            <a:r>
              <a:rPr lang="en-US" i="1" dirty="0"/>
              <a:t>The line manager of the LaRC organization responsible for the software task shall assign the role of NASA Software Lead.</a:t>
            </a:r>
            <a:r>
              <a:rPr lang="en-US" dirty="0"/>
              <a:t> </a:t>
            </a:r>
            <a:r>
              <a:rPr lang="en-US" dirty="0" smtClean="0"/>
              <a:t>– LPR 7150.2B LSWE-015</a:t>
            </a:r>
          </a:p>
          <a:p>
            <a:pPr lvl="1"/>
            <a:r>
              <a:rPr lang="en-US" sz="2000" dirty="0" smtClean="0"/>
              <a:t>A software task in any task that includes one or more software engineering activities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/>
              <a:t>most software tasks at LaRC, the responsible organization is a branch.</a:t>
            </a:r>
          </a:p>
          <a:p>
            <a:pPr lvl="1"/>
            <a:r>
              <a:rPr lang="en-US" sz="2000" dirty="0" smtClean="0"/>
              <a:t>The NASA Software Lead is responsible for obtaining the SACR and completing the RMM in addition to other responsibilities defined in LPR 7150.2B.</a:t>
            </a:r>
          </a:p>
          <a:p>
            <a:pPr lvl="1"/>
            <a:r>
              <a:rPr lang="en-US" sz="2000" dirty="0" smtClean="0"/>
              <a:t>The NASA Software Lead can be a branch-wide role or assigned for each project.</a:t>
            </a:r>
          </a:p>
          <a:p>
            <a:r>
              <a:rPr lang="en-US" i="1" dirty="0"/>
              <a:t>Directorate Branch </a:t>
            </a:r>
            <a:r>
              <a:rPr lang="en-US" i="1" dirty="0" smtClean="0"/>
              <a:t>Heads… </a:t>
            </a:r>
            <a:r>
              <a:rPr lang="en-US" i="1" dirty="0"/>
              <a:t>are responsible for the guidance of the engineering technical authority process in the </a:t>
            </a:r>
            <a:r>
              <a:rPr lang="en-US" i="1" dirty="0" smtClean="0"/>
              <a:t>branch </a:t>
            </a:r>
            <a:r>
              <a:rPr lang="en-US" dirty="0"/>
              <a:t>– LPR </a:t>
            </a:r>
            <a:r>
              <a:rPr lang="en-US" dirty="0" smtClean="0"/>
              <a:t>7120.4</a:t>
            </a:r>
          </a:p>
          <a:p>
            <a:pPr lvl="1"/>
            <a:r>
              <a:rPr lang="en-US" sz="2000" dirty="0" smtClean="0"/>
              <a:t>The Branch Head is the Engineering Technical Authority (TA) for software in the branch</a:t>
            </a:r>
          </a:p>
          <a:p>
            <a:pPr lvl="2"/>
            <a:r>
              <a:rPr lang="en-US" sz="1800" dirty="0" smtClean="0"/>
              <a:t>Except when the task is an element in a project with an assigned Project Chief Engineer, then the Project Chief Engineer is the Engineering TA</a:t>
            </a:r>
          </a:p>
          <a:p>
            <a:pPr lvl="2"/>
            <a:r>
              <a:rPr lang="en-US" sz="1800" dirty="0" smtClean="0"/>
              <a:t>Except when the task is an element of a system managed at the directorate level, then the Directorate Director is the Engineering TA unless otherwise delegated</a:t>
            </a:r>
          </a:p>
          <a:p>
            <a:pPr lvl="1"/>
            <a:r>
              <a:rPr lang="en-US" sz="2000" dirty="0" smtClean="0"/>
              <a:t>NPR 7150.2 assigns responsibilities to the Engineering TA (discussed in later slides)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software is in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know when to apply the software engineering requirements?</a:t>
            </a:r>
          </a:p>
          <a:p>
            <a:r>
              <a:rPr lang="en-US" dirty="0" smtClean="0"/>
              <a:t>Whenever software developed or acquired by or for NASA is intended for the uses defined in software classes A through F:</a:t>
            </a:r>
          </a:p>
          <a:p>
            <a:pPr lvl="1"/>
            <a:r>
              <a:rPr lang="en-US" dirty="0" smtClean="0"/>
              <a:t>Class A: human-rated space software</a:t>
            </a:r>
          </a:p>
          <a:p>
            <a:pPr lvl="1"/>
            <a:r>
              <a:rPr lang="en-US" dirty="0" smtClean="0"/>
              <a:t>Class B: robotic spaceflight or aeronautics demonstrator falling under NPR 7120.5</a:t>
            </a:r>
          </a:p>
          <a:p>
            <a:pPr lvl="1"/>
            <a:r>
              <a:rPr lang="en-US" dirty="0" smtClean="0"/>
              <a:t>Class C: mission support software, major facilities, flight test vehicles</a:t>
            </a:r>
          </a:p>
          <a:p>
            <a:pPr lvl="2"/>
            <a:r>
              <a:rPr lang="en-US" dirty="0" smtClean="0"/>
              <a:t>LaRC Major Facilities listed in LAPD 7150.10</a:t>
            </a:r>
          </a:p>
          <a:p>
            <a:pPr lvl="1"/>
            <a:r>
              <a:rPr lang="en-US" dirty="0" smtClean="0"/>
              <a:t>Class D: science data analysis, engineering design, labs, research and technology (R&amp;T) software for ground test or flight test that is independent of the operation of the facility or flight test vehicle, R&amp;T software supporting multiple projects (impact greater than a small group of users)</a:t>
            </a:r>
          </a:p>
          <a:p>
            <a:pPr lvl="1"/>
            <a:r>
              <a:rPr lang="en-US" dirty="0" smtClean="0"/>
              <a:t>Class E: design concept, R&amp;T software on desktops or board tops, exploratory</a:t>
            </a:r>
          </a:p>
          <a:p>
            <a:pPr lvl="1"/>
            <a:r>
              <a:rPr lang="en-US" dirty="0"/>
              <a:t>Class F: General Purpose Computing, Business, and IT </a:t>
            </a:r>
            <a:r>
              <a:rPr lang="en-US" dirty="0" smtClean="0"/>
              <a:t>Software (CIO)</a:t>
            </a:r>
          </a:p>
        </p:txBody>
      </p:sp>
    </p:spTree>
    <p:extLst>
      <p:ext uri="{BB962C8B-B14F-4D97-AF65-F5344CB8AC3E}">
        <p14:creationId xmlns:p14="http://schemas.microsoft.com/office/powerpoint/2010/main" val="12796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counts as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3599726"/>
            <a:ext cx="11074400" cy="2644815"/>
          </a:xfrm>
        </p:spPr>
        <p:txBody>
          <a:bodyPr/>
          <a:lstStyle/>
          <a:p>
            <a:r>
              <a:rPr lang="en-US" dirty="0" smtClean="0"/>
              <a:t>Decoder: If </a:t>
            </a:r>
            <a:r>
              <a:rPr lang="en-US" dirty="0"/>
              <a:t>a product ultimately executes on a processor, it is software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Decoder: </a:t>
            </a:r>
            <a:r>
              <a:rPr lang="en-US" dirty="0"/>
              <a:t>Documentation or data is also in scope if </a:t>
            </a:r>
            <a:r>
              <a:rPr lang="en-US" dirty="0" smtClean="0"/>
              <a:t>it is a software engineering work product or it </a:t>
            </a:r>
            <a:r>
              <a:rPr lang="en-US" dirty="0"/>
              <a:t>is necessary to execute the software for its intended </a:t>
            </a:r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Work product example: data </a:t>
            </a:r>
            <a:r>
              <a:rPr lang="en-US" dirty="0"/>
              <a:t>used to assess the outcome of software </a:t>
            </a:r>
            <a:r>
              <a:rPr lang="en-US" dirty="0" smtClean="0"/>
              <a:t>tests</a:t>
            </a:r>
            <a:endParaRPr lang="en-US" dirty="0"/>
          </a:p>
          <a:p>
            <a:pPr lvl="1"/>
            <a:r>
              <a:rPr lang="en-US" dirty="0" smtClean="0"/>
              <a:t>Software execution example: configuration </a:t>
            </a:r>
            <a:r>
              <a:rPr lang="en-US" dirty="0"/>
              <a:t>files read by the </a:t>
            </a:r>
            <a:r>
              <a:rPr lang="en-US" dirty="0" smtClean="0"/>
              <a:t>executing software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1" y="1215342"/>
            <a:ext cx="1107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In this directive, “software” is defined as (1) computer programs, procedures and </a:t>
            </a:r>
            <a:r>
              <a:rPr lang="en-US" i="1" dirty="0" smtClean="0"/>
              <a:t>possibly associated </a:t>
            </a:r>
            <a:r>
              <a:rPr lang="en-US" i="1" dirty="0"/>
              <a:t>documentation and data pertaining to the operation of a computer system </a:t>
            </a:r>
            <a:r>
              <a:rPr lang="en-US" i="1" dirty="0" smtClean="0"/>
              <a:t>(</a:t>
            </a:r>
            <a:r>
              <a:rPr lang="en-US" i="1" dirty="0"/>
              <a:t>2) all </a:t>
            </a:r>
            <a:r>
              <a:rPr lang="en-US" i="1" dirty="0" smtClean="0"/>
              <a:t>or a </a:t>
            </a:r>
            <a:r>
              <a:rPr lang="en-US" i="1" dirty="0"/>
              <a:t>part of the programs, procedures, rules, and associated documentation of an </a:t>
            </a:r>
            <a:r>
              <a:rPr lang="en-US" i="1" dirty="0" smtClean="0"/>
              <a:t>information processing </a:t>
            </a:r>
            <a:r>
              <a:rPr lang="en-US" i="1" dirty="0"/>
              <a:t>system </a:t>
            </a:r>
            <a:r>
              <a:rPr lang="en-US" i="1" dirty="0" smtClean="0"/>
              <a:t>(</a:t>
            </a:r>
            <a:r>
              <a:rPr lang="en-US" i="1" dirty="0"/>
              <a:t>3) program or set of programs used to run </a:t>
            </a:r>
            <a:r>
              <a:rPr lang="en-US" i="1" dirty="0" smtClean="0"/>
              <a:t>a computer (</a:t>
            </a:r>
            <a:r>
              <a:rPr lang="en-US" i="1" dirty="0"/>
              <a:t>4) all or part of the programs which process or support </a:t>
            </a:r>
            <a:r>
              <a:rPr lang="en-US" i="1" dirty="0" smtClean="0"/>
              <a:t>the processing </a:t>
            </a:r>
            <a:r>
              <a:rPr lang="en-US" i="1" dirty="0"/>
              <a:t>of digital information </a:t>
            </a:r>
            <a:r>
              <a:rPr lang="en-US" i="1" dirty="0" smtClean="0"/>
              <a:t>(</a:t>
            </a:r>
            <a:r>
              <a:rPr lang="en-US" i="1" dirty="0"/>
              <a:t>5) part of a product </a:t>
            </a:r>
            <a:r>
              <a:rPr lang="en-US" i="1" dirty="0" smtClean="0"/>
              <a:t>that is </a:t>
            </a:r>
            <a:r>
              <a:rPr lang="en-US" i="1" dirty="0"/>
              <a:t>the computer program or the set of computer programs </a:t>
            </a:r>
            <a:r>
              <a:rPr lang="en-US" i="1" dirty="0" smtClean="0"/>
              <a:t>This definition </a:t>
            </a:r>
            <a:r>
              <a:rPr lang="en-US" i="1" dirty="0"/>
              <a:t>applies to software developed by NASA, software developed for NASA, </a:t>
            </a:r>
            <a:r>
              <a:rPr lang="en-US" i="1" dirty="0" smtClean="0"/>
              <a:t>software maintained </a:t>
            </a:r>
            <a:r>
              <a:rPr lang="en-US" i="1" dirty="0"/>
              <a:t>by or for NASA, COTS, GOTS, MOTS, OSS, reused software </a:t>
            </a:r>
            <a:r>
              <a:rPr lang="en-US" i="1" dirty="0" smtClean="0"/>
              <a:t>components, auto-generated </a:t>
            </a:r>
            <a:r>
              <a:rPr lang="en-US" i="1" dirty="0"/>
              <a:t>code, embedded software, the software executed on processors embedded </a:t>
            </a:r>
            <a:r>
              <a:rPr lang="en-US" i="1" dirty="0" smtClean="0"/>
              <a:t>in programmable </a:t>
            </a:r>
            <a:r>
              <a:rPr lang="en-US" i="1" dirty="0"/>
              <a:t>logic </a:t>
            </a:r>
            <a:r>
              <a:rPr lang="en-US" i="1" dirty="0" smtClean="0"/>
              <a:t>devices, </a:t>
            </a:r>
            <a:r>
              <a:rPr lang="en-US" i="1" dirty="0"/>
              <a:t>legacy, heritage, applications, </a:t>
            </a:r>
            <a:r>
              <a:rPr lang="en-US" i="1" dirty="0" smtClean="0"/>
              <a:t>freeware,  shareware</a:t>
            </a:r>
            <a:r>
              <a:rPr lang="en-US" i="1" dirty="0"/>
              <a:t>, trial or demonstration software, and open-source software components</a:t>
            </a:r>
            <a:r>
              <a:rPr lang="en-US" i="1" dirty="0" smtClean="0"/>
              <a:t>.</a:t>
            </a:r>
          </a:p>
          <a:p>
            <a:pPr algn="r"/>
            <a:r>
              <a:rPr lang="en-US" dirty="0"/>
              <a:t>- NPR </a:t>
            </a:r>
            <a:r>
              <a:rPr lang="en-US" dirty="0" smtClean="0"/>
              <a:t>7150.2C (with embedded references removed)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275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LPR 7150.2B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26328"/>
            <a:ext cx="11074400" cy="3179617"/>
          </a:xfrm>
        </p:spPr>
        <p:txBody>
          <a:bodyPr/>
          <a:lstStyle/>
          <a:p>
            <a:pPr lvl="1"/>
            <a:r>
              <a:rPr lang="en-US" sz="1800" dirty="0"/>
              <a:t>Decoder: If the software has value only to its author, it is not in scope</a:t>
            </a:r>
          </a:p>
          <a:p>
            <a:pPr lvl="2"/>
            <a:r>
              <a:rPr lang="en-US" sz="1600" dirty="0"/>
              <a:t>The exemption is intended for software that an individual writes at their desk to perform “back of the envelope” calculations or improve personal productivity</a:t>
            </a:r>
          </a:p>
          <a:p>
            <a:pPr lvl="2"/>
            <a:r>
              <a:rPr lang="en-US" sz="1600" dirty="0"/>
              <a:t>In the exemption, the term “software” does not include the software’s </a:t>
            </a:r>
            <a:r>
              <a:rPr lang="en-US" sz="1600" dirty="0" smtClean="0"/>
              <a:t>output; </a:t>
            </a:r>
            <a:r>
              <a:rPr lang="en-US" sz="1600" dirty="0"/>
              <a:t>therefore, the software can be exempt even its outputs are published</a:t>
            </a:r>
          </a:p>
          <a:p>
            <a:pPr lvl="1"/>
            <a:r>
              <a:rPr lang="en-US" sz="1800" dirty="0"/>
              <a:t>The software has value to others and the exemption does </a:t>
            </a:r>
            <a:r>
              <a:rPr lang="en-US" sz="1800" u="sng" dirty="0"/>
              <a:t>not</a:t>
            </a:r>
            <a:r>
              <a:rPr lang="en-US" sz="1800" dirty="0"/>
              <a:t> apply</a:t>
            </a:r>
          </a:p>
          <a:p>
            <a:pPr lvl="2"/>
            <a:r>
              <a:rPr lang="en-US" sz="1600" dirty="0"/>
              <a:t>If the software is delivered, </a:t>
            </a:r>
            <a:r>
              <a:rPr lang="en-US" sz="1600" b="1" u="sng" dirty="0"/>
              <a:t>released</a:t>
            </a:r>
            <a:r>
              <a:rPr lang="en-US" sz="1600" dirty="0"/>
              <a:t>, shared, or published</a:t>
            </a:r>
          </a:p>
          <a:p>
            <a:pPr lvl="2"/>
            <a:r>
              <a:rPr lang="en-US" sz="1600" dirty="0"/>
              <a:t>If the software becomes a reportable item to a project or organization</a:t>
            </a:r>
          </a:p>
          <a:p>
            <a:pPr lvl="2"/>
            <a:r>
              <a:rPr lang="en-US" sz="1600" dirty="0"/>
              <a:t>If the software executes in a NASA system (e.g., labs, facilities, </a:t>
            </a:r>
            <a:r>
              <a:rPr lang="en-US" sz="1600" dirty="0" smtClean="0"/>
              <a:t>ground systems, aircraft</a:t>
            </a:r>
            <a:r>
              <a:rPr lang="en-US" sz="1600" dirty="0"/>
              <a:t>, spacecraft)</a:t>
            </a:r>
          </a:p>
          <a:p>
            <a:pPr lvl="2"/>
            <a:r>
              <a:rPr lang="en-US" sz="1600" dirty="0"/>
              <a:t>If the software output is used to make decisions on the specification, design, implementation, verification, validation, operation, or maintenance of a NASA </a:t>
            </a:r>
            <a:r>
              <a:rPr lang="en-US" sz="1600" dirty="0" smtClean="0"/>
              <a:t>system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880754" y="725488"/>
            <a:ext cx="7763664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sz="1800" i="1" dirty="0"/>
              <a:t>This LPR does not apply to non-safety critical, standalone software that: 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>(</a:t>
            </a:r>
            <a:r>
              <a:rPr lang="en-US" sz="1800" i="1" dirty="0"/>
              <a:t>a) Has no anticipated delivery, and; </a:t>
            </a:r>
          </a:p>
          <a:p>
            <a:r>
              <a:rPr lang="en-US" sz="1800" i="1" dirty="0"/>
              <a:t>(b) Is not the subject of a publication or delivered/published analyses, and </a:t>
            </a:r>
          </a:p>
          <a:p>
            <a:r>
              <a:rPr lang="en-US" sz="1800" i="1" dirty="0"/>
              <a:t>(c) Is not included in a system that is being delivered, and </a:t>
            </a:r>
          </a:p>
          <a:p>
            <a:r>
              <a:rPr lang="en-US" sz="1800" i="1" dirty="0"/>
              <a:t>(d) Will not be used to make decisions on Class A, B, C, or D systems</a:t>
            </a:r>
            <a:r>
              <a:rPr lang="en-US" sz="1800" i="1" dirty="0" smtClean="0"/>
              <a:t>.</a:t>
            </a:r>
          </a:p>
          <a:p>
            <a:pPr algn="r"/>
            <a:r>
              <a:rPr lang="en-US" dirty="0" smtClean="0"/>
              <a:t>- LPR 7150.2B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0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194955" y="2919845"/>
            <a:ext cx="10266218" cy="301337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Exemptions for COTS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NPR 7150.2, requirement SWE-027 applies to non-developed software.</a:t>
            </a:r>
          </a:p>
          <a:p>
            <a:pPr lvl="1"/>
            <a:r>
              <a:rPr lang="en-US" dirty="0" smtClean="0"/>
              <a:t>Such as </a:t>
            </a:r>
            <a:r>
              <a:rPr lang="en-US" dirty="0" smtClean="0"/>
              <a:t>commercial-off-the-shelf </a:t>
            </a:r>
            <a:r>
              <a:rPr lang="en-US" dirty="0"/>
              <a:t>(COTS) software, </a:t>
            </a:r>
            <a:r>
              <a:rPr lang="en-US" dirty="0" smtClean="0"/>
              <a:t>government-off-the-shelf </a:t>
            </a:r>
            <a:r>
              <a:rPr lang="en-US" dirty="0"/>
              <a:t>(GOTS) software, </a:t>
            </a:r>
            <a:r>
              <a:rPr lang="en-US" dirty="0" smtClean="0"/>
              <a:t>reused </a:t>
            </a:r>
            <a:r>
              <a:rPr lang="en-US" dirty="0"/>
              <a:t>software, and </a:t>
            </a:r>
            <a:r>
              <a:rPr lang="en-US" dirty="0" smtClean="0"/>
              <a:t>open source </a:t>
            </a:r>
            <a:r>
              <a:rPr lang="en-US" dirty="0"/>
              <a:t>s</a:t>
            </a:r>
            <a:r>
              <a:rPr lang="en-US" dirty="0" smtClean="0"/>
              <a:t>oftware </a:t>
            </a:r>
            <a:r>
              <a:rPr lang="en-US" dirty="0"/>
              <a:t>(OSS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However, SWE-027 is not applied Class E. Therefore, non-developed software used for a Class E purpose is implicitly exempt from NPR 7150.2.</a:t>
            </a:r>
          </a:p>
          <a:p>
            <a:pPr lvl="1"/>
            <a:r>
              <a:rPr lang="en-US" dirty="0"/>
              <a:t>Note: Before NPR 7150.2C, non-developed software was also exempt for Class D.</a:t>
            </a:r>
          </a:p>
          <a:p>
            <a:r>
              <a:rPr lang="en-US" i="1" dirty="0"/>
              <a:t>This LPR does not apply if solely acquiring non-developed software for unmodified use outside the context of a NASA system </a:t>
            </a:r>
            <a:r>
              <a:rPr lang="en-US" dirty="0"/>
              <a:t>– LPR </a:t>
            </a:r>
            <a:r>
              <a:rPr lang="en-US" dirty="0" smtClean="0"/>
              <a:t>7150.2B</a:t>
            </a:r>
          </a:p>
          <a:p>
            <a:pPr lvl="1"/>
            <a:r>
              <a:rPr lang="en-US" dirty="0"/>
              <a:t>Decoder: </a:t>
            </a:r>
            <a:r>
              <a:rPr lang="en-US" dirty="0" smtClean="0"/>
              <a:t>LPR/NPR </a:t>
            </a:r>
            <a:r>
              <a:rPr lang="en-US" dirty="0"/>
              <a:t>does not apply to embedded software in devices that are not integrated into a NASA system (e.g. a purchased oscilloscope may contain embedded software -  not in scope).</a:t>
            </a:r>
          </a:p>
          <a:p>
            <a:pPr lvl="1"/>
            <a:r>
              <a:rPr lang="en-US" dirty="0" smtClean="0"/>
              <a:t>Decoder: LPR/NPR often does not apply to non-developed software when the software is used </a:t>
            </a:r>
            <a:r>
              <a:rPr lang="en-US" dirty="0" smtClean="0"/>
              <a:t>out-of-the-box, </a:t>
            </a:r>
            <a:r>
              <a:rPr lang="en-US" dirty="0" smtClean="0"/>
              <a:t>and the software does not contribute to the engineering or science outcome of the project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8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025" y="932726"/>
            <a:ext cx="11074400" cy="4953000"/>
          </a:xfrm>
        </p:spPr>
        <p:txBody>
          <a:bodyPr/>
          <a:lstStyle/>
          <a:p>
            <a:r>
              <a:rPr lang="en-US" dirty="0" smtClean="0"/>
              <a:t>Every software task is required to have</a:t>
            </a:r>
          </a:p>
          <a:p>
            <a:pPr lvl="1"/>
            <a:r>
              <a:rPr lang="en-US" dirty="0" smtClean="0"/>
              <a:t>A Software Assurance Classification Report (SACR)</a:t>
            </a:r>
          </a:p>
          <a:p>
            <a:pPr lvl="1"/>
            <a:r>
              <a:rPr lang="en-US" dirty="0" smtClean="0"/>
              <a:t>A Requirements Mapping Matrix (RMM)</a:t>
            </a:r>
          </a:p>
          <a:p>
            <a:pPr lvl="1"/>
            <a:r>
              <a:rPr lang="en-US" dirty="0" smtClean="0"/>
              <a:t>A Software Management Plan (SMP)</a:t>
            </a:r>
          </a:p>
          <a:p>
            <a:r>
              <a:rPr lang="en-US" dirty="0" smtClean="0"/>
              <a:t>All software tasks except Class E are required to have</a:t>
            </a:r>
          </a:p>
          <a:p>
            <a:pPr lvl="1"/>
            <a:r>
              <a:rPr lang="en-US" dirty="0" smtClean="0"/>
              <a:t>A Software Test Plan</a:t>
            </a:r>
          </a:p>
          <a:p>
            <a:pPr lvl="1"/>
            <a:r>
              <a:rPr lang="en-US" dirty="0" smtClean="0"/>
              <a:t>Software Test Procedures</a:t>
            </a:r>
          </a:p>
          <a:p>
            <a:pPr lvl="1"/>
            <a:r>
              <a:rPr lang="en-US" dirty="0" smtClean="0"/>
              <a:t>Software Test Reports</a:t>
            </a:r>
          </a:p>
          <a:p>
            <a:r>
              <a:rPr lang="en-US" i="1" dirty="0"/>
              <a:t>The designated Engineering Technical Authority(s) shall define the content </a:t>
            </a:r>
            <a:r>
              <a:rPr lang="en-US" i="1" dirty="0" smtClean="0"/>
              <a:t>requirements for </a:t>
            </a:r>
            <a:r>
              <a:rPr lang="en-US" i="1" dirty="0"/>
              <a:t>software documents or </a:t>
            </a:r>
            <a:r>
              <a:rPr lang="en-US" i="1" dirty="0" smtClean="0"/>
              <a:t>records </a:t>
            </a:r>
            <a:r>
              <a:rPr lang="en-US" dirty="0"/>
              <a:t>– NPR 7150.2C </a:t>
            </a:r>
            <a:r>
              <a:rPr lang="en-US" dirty="0" smtClean="0"/>
              <a:t>SWE-153</a:t>
            </a:r>
          </a:p>
          <a:p>
            <a:pPr lvl="1"/>
            <a:r>
              <a:rPr lang="en-US" dirty="0" smtClean="0"/>
              <a:t>Includes the content of SMPs and Software Test Plans, Procedures, and Reports</a:t>
            </a:r>
          </a:p>
          <a:p>
            <a:pPr lvl="1"/>
            <a:r>
              <a:rPr lang="en-US" dirty="0"/>
              <a:t>LPR 7150.2B Appendix E provides guidance on documents and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/>
              <a:t>The NASA Software Engineering Handbook (</a:t>
            </a:r>
            <a:r>
              <a:rPr lang="en-US" dirty="0">
                <a:hlinkClick r:id="rId2"/>
              </a:rPr>
              <a:t>https://swehb.nasa.gov</a:t>
            </a:r>
            <a:r>
              <a:rPr lang="en-US" dirty="0"/>
              <a:t>) also provides guidance on document contents under </a:t>
            </a:r>
            <a:r>
              <a:rPr lang="en-US" dirty="0">
                <a:hlinkClick r:id="rId3"/>
              </a:rPr>
              <a:t>D. </a:t>
            </a:r>
            <a:r>
              <a:rPr lang="en-US" dirty="0" smtClean="0">
                <a:hlinkClick r:id="rId3"/>
              </a:rPr>
              <a:t>Topics, Topic 7.18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bc">
  <a:themeElements>
    <a:clrScheme name="">
      <a:dk1>
        <a:srgbClr val="000000"/>
      </a:dk1>
      <a:lt1>
        <a:srgbClr val="FFFFFF"/>
      </a:lt1>
      <a:dk2>
        <a:srgbClr val="00FF00"/>
      </a:dk2>
      <a:lt2>
        <a:srgbClr val="FF0000"/>
      </a:lt2>
      <a:accent1>
        <a:srgbClr val="0000FF"/>
      </a:accent1>
      <a:accent2>
        <a:srgbClr val="00FFFF"/>
      </a:accent2>
      <a:accent3>
        <a:srgbClr val="FFFFFF"/>
      </a:accent3>
      <a:accent4>
        <a:srgbClr val="000000"/>
      </a:accent4>
      <a:accent5>
        <a:srgbClr val="AAAAFF"/>
      </a:accent5>
      <a:accent6>
        <a:srgbClr val="00E7E7"/>
      </a:accent6>
      <a:hlink>
        <a:srgbClr val="FF00FF"/>
      </a:hlink>
      <a:folHlink>
        <a:srgbClr val="FFFF00"/>
      </a:folHlink>
    </a:clrScheme>
    <a:fontScheme name="ssbc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sb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sb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s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ASA Widescreen Slide Master.potx" id="{64C83EE6-5F77-463F-8C52-64C36B487B57}" vid="{E4AB8874-FDF6-4D3D-9A45-89B7A56B720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NASA Widescreen Slide Master</Template>
  <TotalTime>906</TotalTime>
  <Words>2800</Words>
  <Application>Microsoft Office PowerPoint</Application>
  <PresentationFormat>Widescreen</PresentationFormat>
  <Paragraphs>233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Helvetica</vt:lpstr>
      <vt:lpstr>ssbc</vt:lpstr>
      <vt:lpstr>Branch Head Responsibilities as Engineering Technical Authorities for Software</vt:lpstr>
      <vt:lpstr>Outline</vt:lpstr>
      <vt:lpstr>Software Release (working backwards)</vt:lpstr>
      <vt:lpstr>Roles and Responsibilities</vt:lpstr>
      <vt:lpstr>What software is in scope?</vt:lpstr>
      <vt:lpstr>What counts as software?</vt:lpstr>
      <vt:lpstr>LPR 7150.2B Exclusion</vt:lpstr>
      <vt:lpstr>Limited Exemptions for COTS</vt:lpstr>
      <vt:lpstr>Required Documentation</vt:lpstr>
      <vt:lpstr>Software Assurance Classification Report</vt:lpstr>
      <vt:lpstr>Requirements Mapping Matrix (1/2)</vt:lpstr>
      <vt:lpstr>The Requirements Mapping Matrix (2/2)</vt:lpstr>
      <vt:lpstr>Tailoring: Authorities</vt:lpstr>
      <vt:lpstr>Tailoring: Approval Requirements</vt:lpstr>
      <vt:lpstr>Noteworthy Changes in NPR 7150.2C</vt:lpstr>
      <vt:lpstr>Project Portfolio</vt:lpstr>
      <vt:lpstr>Summary of Branch Head Responsibilities</vt:lpstr>
      <vt:lpstr>Questions?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Head Responsibilities as Engineering Technical Authorities for Software</dc:title>
  <dc:creator>Madden, Michael M. (LARC-D3)</dc:creator>
  <cp:lastModifiedBy>Madden, Michael M. (LARC-D3)</cp:lastModifiedBy>
  <cp:revision>51</cp:revision>
  <dcterms:created xsi:type="dcterms:W3CDTF">2020-03-30T12:52:40Z</dcterms:created>
  <dcterms:modified xsi:type="dcterms:W3CDTF">2020-04-22T19:26:08Z</dcterms:modified>
</cp:coreProperties>
</file>