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95A8B-812B-8A47-A76F-E9168214D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4CBBE-497F-AB44-BFBB-741F93E0E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977B-827C-B44D-A85F-361DFE82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243F7-C7D9-854E-B932-3E9C44AB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6C72A-E27B-3C41-846C-88679E06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9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2910-3F17-AC4E-821E-3B7E1073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EA8E7-3B77-4E40-B476-1228D846F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56AE0-B553-AE4E-B9C7-7F0229D7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4697A-85EE-B746-A742-B4BCEFE8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326D-86C9-0A44-9959-6E10F7AF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2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432B90-3CC1-1142-A6D0-6D9EDBD45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0394D-CED4-7F4C-8114-6695E3C55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AF4CE-EAAD-F143-BE27-310E562B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DCC58-2F69-D644-904E-F6464883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45EB-E3DB-1348-805E-46FEC699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0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E0A0-5CF0-9747-ABFE-D7BFAFE0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8B8EE-0A07-B94A-B688-6D95A6C86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21BA1-3A5F-744B-9C47-4DF930847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48E31-F75B-A04E-8440-E1E026DAD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44D0E-F15A-7348-BC05-7B2B23B0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4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02940-7E2C-9741-BBC8-674A1FBAD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B3978-3517-AB41-8128-6AC2BB0EA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BC610-2187-B445-8E80-47E9C828F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AFCC9-B0AA-AD40-8E7E-09A7D701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6CBF-612E-C943-8D60-ABC8BCA1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85FD-84E6-A745-8A12-BAE402110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DC9DF-74A5-BE46-8015-76FD18DE9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B183D-B78E-3544-898B-080D4217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21E86-F30B-1F4C-9AE7-5CCB2896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4E279-3F9A-BF4E-A392-0FEA1A10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AF46B-8FD8-6E4A-AD1E-1B4F1F47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0D609-9C1B-534B-8714-93672DF5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DBF5E-1B51-204E-8BBD-D1726C390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F3AE4-895A-8641-A2D1-6686D1F5E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C3B03-4D53-344D-A3D9-76001D190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26952-BC86-9345-868E-7D5118FA6D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41524-7ED4-B24E-905A-7B718E743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02233A-74D4-6943-935E-6DD307AE2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EB6EA-E702-8A4E-9F45-DA4A3C52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8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F2CC-C50E-B44B-BD71-4DDA5FFD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AF9910-78D1-9248-8121-062006CB5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EFF531-5D66-E948-A454-1077C512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36529-BD37-1F4C-820D-BE64AD9F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1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5BBF5-A820-7E45-B977-0CDC7BC98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6310F-79DC-044D-8B4F-E7F0888AC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F8509-763E-694C-BFFC-2DCFA21CE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4BCE-3FC9-644D-8F18-360C1AD0C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B9FB8-86C6-3E4D-B342-69870398F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9718B-0E3F-324A-B328-32F7F642B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71E90-CB01-E046-98DB-70942510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41729-45AE-2746-BECE-5C3A2D0E4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88E12-12EE-0F41-AACC-BDD36F81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2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9510-817A-664D-8D33-D8045FC1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DC66D-F77D-AA4B-AB80-37FD78C8F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6E17F0-AC92-F244-9E7F-78C7DE6A4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D007F-CCAD-C14A-B892-93929863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81952-9A54-A244-88D0-BA6F1ED6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0D7A7-7BB1-694A-A7FB-F39EC6B9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7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9B4BA4-211C-A74B-B134-FE63F4F9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78769-0D0E-E24F-82F5-5324DBE6A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8AE39-799F-F243-8CB5-BAB5DB636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F75C-F988-164F-B0C3-63406CD86E45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877AE-DE02-1849-8889-E4A5B1FDC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DA0A1-8E05-2945-8225-BDC5BA1D8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0160-FED0-7A49-A2F3-FA9A10D2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5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5EB502B-E574-4248-AF60-65C7248C4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NPR 7150.2D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595E7-C615-E34D-8CB6-EFE7712D2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chemeClr val="tx2"/>
                </a:solidFill>
              </a:rPr>
              <a:t>Laura Maynard-Nelson</a:t>
            </a:r>
          </a:p>
          <a:p>
            <a:r>
              <a:rPr lang="en-US" sz="1500">
                <a:solidFill>
                  <a:schemeClr val="tx2"/>
                </a:solidFill>
              </a:rPr>
              <a:t>March 30, 2022</a:t>
            </a:r>
          </a:p>
        </p:txBody>
      </p:sp>
    </p:spTree>
    <p:extLst>
      <p:ext uri="{BB962C8B-B14F-4D97-AF65-F5344CB8AC3E}">
        <p14:creationId xmlns:p14="http://schemas.microsoft.com/office/powerpoint/2010/main" val="386561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E074-0065-424B-B951-7A6F99BC4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753"/>
          </a:xfrm>
        </p:spPr>
        <p:txBody>
          <a:bodyPr/>
          <a:lstStyle/>
          <a:p>
            <a:pPr algn="ctr"/>
            <a:r>
              <a:rPr lang="en-US"/>
              <a:t>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BBDA-917A-8E43-A251-7023B2295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NPR was signed in early March</a:t>
            </a:r>
          </a:p>
          <a:p>
            <a:r>
              <a:rPr lang="en-US"/>
              <a:t>Available in NODIS</a:t>
            </a:r>
          </a:p>
          <a:p>
            <a:r>
              <a:rPr lang="en-US"/>
              <a:t>Updated handbook will be pushed out soon</a:t>
            </a:r>
          </a:p>
          <a:p>
            <a:r>
              <a:rPr lang="en-US"/>
              <a:t>Older versions of the NPR are available if anyone still needs them</a:t>
            </a:r>
          </a:p>
          <a:p>
            <a:r>
              <a:rPr lang="en-US"/>
              <a:t>Currently no plan to update the blue books given the minimal set of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7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136D2-4663-3A4E-97A0-25E63CB7F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Changes from Rev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AF505-39ED-CB42-A8AA-01662482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174"/>
            <a:ext cx="10515600" cy="47357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Addition of NASA-STD-1006, Space System Protection Standard to the Applicable Documents list</a:t>
            </a:r>
          </a:p>
          <a:p>
            <a:r>
              <a:rPr lang="en-US" dirty="0"/>
              <a:t>Items listed under the NASA Chief, Safety and Mission Assurance section (2.1.2) were changed to ‘shall’ statements</a:t>
            </a:r>
          </a:p>
          <a:p>
            <a:r>
              <a:rPr lang="en-US" dirty="0"/>
              <a:t>Cleaned up the Technical Authority requirements throughout section 2.1.x, including an added section specifically for </a:t>
            </a:r>
            <a:r>
              <a:rPr lang="en-US" dirty="0" err="1"/>
              <a:t>TAs.</a:t>
            </a:r>
            <a:endParaRPr lang="en-US" dirty="0"/>
          </a:p>
          <a:p>
            <a:r>
              <a:rPr lang="en-US" dirty="0"/>
              <a:t>Updated the responsibilities of Contracting Officers in 2.1.7</a:t>
            </a:r>
          </a:p>
          <a:p>
            <a:r>
              <a:rPr lang="en-US" dirty="0"/>
              <a:t>Updated some of the requirements to reflect changes from the OGC, especially in the areas of COTS and re-use/sharing</a:t>
            </a:r>
          </a:p>
          <a:p>
            <a:r>
              <a:rPr lang="en-US" dirty="0"/>
              <a:t>The requirements associated with IV&amp;V (3.6.2 and 3.6.3) had changes associated with who determines which projects will have IV&amp;V and the development of an IPEP</a:t>
            </a:r>
          </a:p>
        </p:txBody>
      </p:sp>
    </p:spTree>
    <p:extLst>
      <p:ext uri="{BB962C8B-B14F-4D97-AF65-F5344CB8AC3E}">
        <p14:creationId xmlns:p14="http://schemas.microsoft.com/office/powerpoint/2010/main" val="242883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24A82-4776-1A49-8555-CBD3E8A8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084"/>
          </a:xfrm>
        </p:spPr>
        <p:txBody>
          <a:bodyPr/>
          <a:lstStyle/>
          <a:p>
            <a:pPr algn="ctr"/>
            <a:r>
              <a:rPr lang="en-US" dirty="0"/>
              <a:t>Changes from Rev C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DE1D7-CE8B-6A4B-AE81-7CB2EEAE6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486"/>
            <a:ext cx="10515600" cy="49528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two new requirements for safety critical software, using MC/DC and cyclomatic complexity went through some rewording either in the requirement itself, or in the Note associated with it:</a:t>
            </a:r>
          </a:p>
          <a:p>
            <a:r>
              <a:rPr lang="en-US" dirty="0"/>
              <a:t>3.7.4 If a project has safety-critical software, the project manager shall ensure that there is 100 percent code test coverage using the Modified Condition/Decision Coverage (MC/DC) criterion for all identified safety-critical software </a:t>
            </a:r>
            <a:r>
              <a:rPr lang="en-US" dirty="0">
                <a:solidFill>
                  <a:srgbClr val="FF0000"/>
                </a:solidFill>
              </a:rPr>
              <a:t>components</a:t>
            </a:r>
            <a:r>
              <a:rPr lang="en-US" dirty="0"/>
              <a:t>. [SWE-219]</a:t>
            </a:r>
          </a:p>
          <a:p>
            <a:pPr lvl="1"/>
            <a:r>
              <a:rPr lang="en-US" i="1" dirty="0"/>
              <a:t>Note: In MC/DC coverage, every condition in a decision is tested independently to reach full coverage. Each condition will be executed twice, once with the results true and </a:t>
            </a:r>
            <a:r>
              <a:rPr lang="en-US" i="1" dirty="0">
                <a:solidFill>
                  <a:srgbClr val="FF0000"/>
                </a:solidFill>
              </a:rPr>
              <a:t>once with the results of </a:t>
            </a:r>
            <a:r>
              <a:rPr lang="en-US" i="1" dirty="0"/>
              <a:t>false, but with no difference in the truth values of all other conditions in the decision. In addition, it will be shown that each condition independently affects the decision.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Any deviations from 100 percent should be reviewed and waived with rationale by the TAs approval.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i="1" dirty="0">
                <a:solidFill>
                  <a:srgbClr val="FF0000"/>
                </a:solidFill>
              </a:rPr>
              <a:t>It is recommended that someone independent of the developer of the code under test design and perform this testing to ensure requirement interpretation or incorrect assumptions do not escape this testing.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3.7.5 If a project has safety-critical software, the project manager shall ensure all identified safety-critical software components have a cyclomatic complexity value of 15 or lower. </a:t>
            </a:r>
            <a:r>
              <a:rPr lang="en-US" dirty="0">
                <a:solidFill>
                  <a:srgbClr val="FF0000"/>
                </a:solidFill>
              </a:rPr>
              <a:t>Any exceedance shall be reviewed and waived with rationale by the project manager or technical approval authority.</a:t>
            </a:r>
            <a:r>
              <a:rPr lang="en-US" dirty="0"/>
              <a:t> [SWE-220]</a:t>
            </a:r>
          </a:p>
          <a:p>
            <a:pPr lvl="1"/>
            <a:r>
              <a:rPr lang="en-US" i="1" dirty="0"/>
              <a:t>Note: Cyclomatic complexity is a metric used to measure the complexity of a software program. This metric measures independent paths through the source code. The point of the requirement is to minimize risk, minimize testing, and increase reliability associated with safety-critical software code components, thus reducing the chance of software failure during a hazardous event. The software developer should assess all software safety-critical components with a cyclomatic complexity score over 15 for testability, maintainability, and code quality. </a:t>
            </a:r>
            <a:r>
              <a:rPr lang="en-US" i="1" dirty="0">
                <a:solidFill>
                  <a:srgbClr val="FF0000"/>
                </a:solidFill>
              </a:rPr>
              <a:t>For more guidance on this requirement, see NASA-HDBK-2203</a:t>
            </a:r>
            <a:r>
              <a:rPr lang="en-US" i="1" dirty="0"/>
              <a:t>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5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C33C-CEA2-8844-8E1E-712DC28A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</p:spPr>
        <p:txBody>
          <a:bodyPr/>
          <a:lstStyle/>
          <a:p>
            <a:pPr algn="ctr"/>
            <a:r>
              <a:rPr lang="en-US" dirty="0"/>
              <a:t>Changes from Rev C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6ACE0-B8E0-BE4E-86A4-6E008EFFC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636"/>
            <a:ext cx="10515600" cy="4974327"/>
          </a:xfrm>
        </p:spPr>
        <p:txBody>
          <a:bodyPr/>
          <a:lstStyle/>
          <a:p>
            <a:r>
              <a:rPr lang="en-US" dirty="0"/>
              <a:t>Updated some of the notes or requirements in the cybersecurity section per the OCIO, including meeting the requirements in NASA-STD-1006 </a:t>
            </a:r>
          </a:p>
          <a:p>
            <a:r>
              <a:rPr lang="en-US" dirty="0"/>
              <a:t>Sections 4, 5, and 6 had minimal changes, mostly editorial fixes</a:t>
            </a:r>
          </a:p>
          <a:p>
            <a:r>
              <a:rPr lang="en-US" dirty="0"/>
              <a:t>Several terms were added in the Definitions appendix</a:t>
            </a:r>
          </a:p>
          <a:p>
            <a:r>
              <a:rPr lang="en-US" dirty="0"/>
              <a:t>The mapping matrix was updated based on the changes throughout the document</a:t>
            </a:r>
          </a:p>
          <a:p>
            <a:r>
              <a:rPr lang="en-US" dirty="0"/>
              <a:t>Minimal changes were made to the Class definitions</a:t>
            </a:r>
          </a:p>
        </p:txBody>
      </p:sp>
    </p:spTree>
    <p:extLst>
      <p:ext uri="{BB962C8B-B14F-4D97-AF65-F5344CB8AC3E}">
        <p14:creationId xmlns:p14="http://schemas.microsoft.com/office/powerpoint/2010/main" val="79405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762B0F93F26C4482E8E6F0A2AFA083" ma:contentTypeVersion="" ma:contentTypeDescription="Create a new document." ma:contentTypeScope="" ma:versionID="2bf95c6b899b2fe102955770aa6f99a1">
  <xsd:schema xmlns:xsd="http://www.w3.org/2001/XMLSchema" xmlns:xs="http://www.w3.org/2001/XMLSchema" xmlns:p="http://schemas.microsoft.com/office/2006/metadata/properties" xmlns:ns2="633a09e5-2587-4d42-88f5-29346328dfea" targetNamespace="http://schemas.microsoft.com/office/2006/metadata/properties" ma:root="true" ma:fieldsID="a63497841cd93e52d046568868611b73" ns2:_="">
    <xsd:import namespace="633a09e5-2587-4d42-88f5-29346328dfe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a09e5-2587-4d42-88f5-29346328df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049C22-7F39-46B7-BECF-9EA8A6135E52}"/>
</file>

<file path=customXml/itemProps2.xml><?xml version="1.0" encoding="utf-8"?>
<ds:datastoreItem xmlns:ds="http://schemas.openxmlformats.org/officeDocument/2006/customXml" ds:itemID="{CFCF9DC7-8524-42AF-9EA1-C03E724111B1}"/>
</file>

<file path=customXml/itemProps3.xml><?xml version="1.0" encoding="utf-8"?>
<ds:datastoreItem xmlns:ds="http://schemas.openxmlformats.org/officeDocument/2006/customXml" ds:itemID="{48124D19-8D95-42E7-8588-EC71347CA94D}"/>
</file>

<file path=docProps/app.xml><?xml version="1.0" encoding="utf-8"?>
<Properties xmlns="http://schemas.openxmlformats.org/officeDocument/2006/extended-properties" xmlns:vt="http://schemas.openxmlformats.org/officeDocument/2006/docPropsVTypes">
  <Template>{2850F451-D482-7543-BEC3-4DBAB21FBD4B}tf10001121</Template>
  <TotalTime>309</TotalTime>
  <Words>594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NPR 7150.2D</vt:lpstr>
      <vt:lpstr>Status</vt:lpstr>
      <vt:lpstr>Changes from Rev C</vt:lpstr>
      <vt:lpstr>Changes from Rev C (cont.)</vt:lpstr>
      <vt:lpstr>Changes from Rev C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 7150.2D</dc:title>
  <dc:creator>Maynard-nelson, Laura A. (GRC-LS00)</dc:creator>
  <cp:lastModifiedBy>Maynard-nelson, Laura A. (GRC-LS00)</cp:lastModifiedBy>
  <cp:revision>2</cp:revision>
  <dcterms:created xsi:type="dcterms:W3CDTF">2022-03-29T16:45:46Z</dcterms:created>
  <dcterms:modified xsi:type="dcterms:W3CDTF">2022-03-29T21:55:14Z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0x010100DE762B0F93F26C4482E8E6F0A2AFA083</vt:lpwstr>
  </property>
</Properties>
</file>